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handoutMasterIdLst>
    <p:handoutMasterId r:id="rId45"/>
  </p:handoutMasterIdLst>
  <p:sldIdLst>
    <p:sldId id="256" r:id="rId2"/>
    <p:sldId id="319" r:id="rId3"/>
    <p:sldId id="309" r:id="rId4"/>
    <p:sldId id="299" r:id="rId5"/>
    <p:sldId id="308" r:id="rId6"/>
    <p:sldId id="310" r:id="rId7"/>
    <p:sldId id="266" r:id="rId8"/>
    <p:sldId id="267" r:id="rId9"/>
    <p:sldId id="317" r:id="rId10"/>
    <p:sldId id="318" r:id="rId11"/>
    <p:sldId id="268" r:id="rId12"/>
    <p:sldId id="269" r:id="rId13"/>
    <p:sldId id="311" r:id="rId14"/>
    <p:sldId id="277" r:id="rId15"/>
    <p:sldId id="313" r:id="rId16"/>
    <p:sldId id="314" r:id="rId17"/>
    <p:sldId id="315" r:id="rId18"/>
    <p:sldId id="316" r:id="rId19"/>
    <p:sldId id="278" r:id="rId20"/>
    <p:sldId id="283" r:id="rId21"/>
    <p:sldId id="285" r:id="rId22"/>
    <p:sldId id="279" r:id="rId23"/>
    <p:sldId id="280" r:id="rId24"/>
    <p:sldId id="281" r:id="rId25"/>
    <p:sldId id="282" r:id="rId26"/>
    <p:sldId id="287" r:id="rId27"/>
    <p:sldId id="290" r:id="rId28"/>
    <p:sldId id="289" r:id="rId29"/>
    <p:sldId id="294" r:id="rId30"/>
    <p:sldId id="295" r:id="rId31"/>
    <p:sldId id="300" r:id="rId32"/>
    <p:sldId id="297" r:id="rId33"/>
    <p:sldId id="292" r:id="rId34"/>
    <p:sldId id="321" r:id="rId35"/>
    <p:sldId id="301" r:id="rId36"/>
    <p:sldId id="302" r:id="rId37"/>
    <p:sldId id="305" r:id="rId38"/>
    <p:sldId id="304" r:id="rId39"/>
    <p:sldId id="307" r:id="rId40"/>
    <p:sldId id="323" r:id="rId41"/>
    <p:sldId id="320" r:id="rId42"/>
    <p:sldId id="322" r:id="rId43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8000"/>
    <a:srgbClr val="FFFF99"/>
    <a:srgbClr val="0000FF"/>
    <a:srgbClr val="0A0A0A"/>
    <a:srgbClr val="FF6600"/>
    <a:srgbClr val="6600CC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32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757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slide footer_blue_64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757338"/>
            <a:ext cx="9144000" cy="53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slide header_64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0" y="0"/>
            <a:ext cx="9144000" cy="158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953000" y="154940"/>
            <a:ext cx="1903413" cy="3098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18B65-4CBA-DB46-9D73-AD0C58E7BE22}" type="datetime1">
              <a:rPr lang="en-US" smtClean="0"/>
              <a:pPr/>
              <a:t>5/16/2011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762000" y="8754111"/>
            <a:ext cx="5486400" cy="2324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324600" y="8829967"/>
            <a:ext cx="531813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05E24-A365-DF40-BF27-0C4D1E380F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269693-4B73-3F4B-BE08-27CE2957F7EB}" type="datetime1">
              <a:rPr lang="en-US" smtClean="0"/>
              <a:pPr/>
              <a:t>5/16/2011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A7F71-A600-874B-8C52-75C3F91F2D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08:45-09:20 = 30+5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E5681-5281-41D3-9614-EAA39F94F638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E5681-5281-41D3-9614-EAA39F94F638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E5681-5281-41D3-9614-EAA39F94F63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E5681-5281-41D3-9614-EAA39F94F63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E5681-5281-41D3-9614-EAA39F94F63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E5681-5281-41D3-9614-EAA39F94F63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(20)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E5681-5281-41D3-9614-EAA39F94F63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(30)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E5681-5281-41D3-9614-EAA39F94F638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E5681-5281-41D3-9614-EAA39F94F638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E5681-5281-41D3-9614-EAA39F94F638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5838" y="1671638"/>
            <a:ext cx="7696200" cy="1069975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85838" y="312578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3079" name="Picture 7" descr="title header_Blue_64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7" descr="doe_blac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4963" y="6456363"/>
            <a:ext cx="9604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8" descr="title footer_Blue_64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794500"/>
            <a:ext cx="91440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NStar 2011, JLab 17-20 May - 42pgs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Craig Roberts: Opportunities and Challenges of the N* Programme.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NStar 2011, JLab 17-20 May - 42pgs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Craig Roberts: Opportunities and Challenges of the N* Programme.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Ø"/>
              <a:defRPr sz="22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6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24600" y="6553200"/>
            <a:ext cx="2057400" cy="2286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NStar 2011, JLab 17-20 May - 42pgs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Craig Roberts: Opportunities and Challenges of the N* Programme.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3000" b="1" cap="none" baseline="0"/>
            </a:lvl1pPr>
          </a:lstStyle>
          <a:p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NStar 2011, JLab 17-20 May - 42pgs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Craig Roberts: Opportunities and Challenges of the N* Programme.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 u="none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NStar 2011, JLab 17-20 May - 42pgs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Craig Roberts: Opportunities and Challenges of the N* Programme.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NStar 2011, JLab 17-20 May - 42pgs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Craig Roberts: Opportunities and Challenges of the N* Programme.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NStar 2011, JLab 17-20 May - 42pgs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Craig Roberts: Opportunities and Challenges of the N* Programme.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NStar 2011, JLab 17-20 May - 42pgs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Craig Roberts: Opportunities and Challenges of the N* Programme.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479550"/>
          </a:xfrm>
        </p:spPr>
        <p:txBody>
          <a:bodyPr anchor="t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1"/>
            <a:ext cx="3008313" cy="44196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NStar 2011, JLab 17-20 May - 42pgs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Craig Roberts: Opportunities and Challenges of the N* Programme.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NStar 2011, JLab 17-20 May - 42pgs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Craig Roberts: Opportunities and Challenges of the N* Programme.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5" descr="slide footer_blue_646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324600"/>
            <a:ext cx="91440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72250"/>
            <a:ext cx="13716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en-US" smtClean="0"/>
              <a:t>NStar 2011, JLab 17-20 May - 42pgs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7225" y="6307138"/>
            <a:ext cx="59420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en-US" smtClean="0"/>
              <a:t>Craig Roberts: Opportunities and Challenges of the N* Programme.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489700"/>
            <a:ext cx="3841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31" name="Picture 7" descr="slide header_646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lac.stanford.edu/spires/find/hep/www?key=8335451&amp;FORMAT=WWWBRIEFHARVMAC" TargetMode="External"/><Relationship Id="rId13" Type="http://schemas.openxmlformats.org/officeDocument/2006/relationships/hyperlink" Target="http://arxiv.org/pdf/0907.1901" TargetMode="External"/><Relationship Id="rId3" Type="http://schemas.openxmlformats.org/officeDocument/2006/relationships/image" Target="../media/image6.jpeg"/><Relationship Id="rId7" Type="http://schemas.openxmlformats.org/officeDocument/2006/relationships/hyperlink" Target="http://www.slac.stanford.edu/spires/find/hep/www?key=8335451&amp;FORMAT=WWWBRIEFLATEX2" TargetMode="External"/><Relationship Id="rId12" Type="http://schemas.openxmlformats.org/officeDocument/2006/relationships/hyperlink" Target="http://arxiv.org/ps/0907.190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slac.stanford.edu/spires/find/hep/www?key=8335451&amp;FORMAT=WWWBRIEFLATEX" TargetMode="External"/><Relationship Id="rId11" Type="http://schemas.openxmlformats.org/officeDocument/2006/relationships/hyperlink" Target="http://arxiv.org/abs/0907.1901" TargetMode="External"/><Relationship Id="rId5" Type="http://schemas.openxmlformats.org/officeDocument/2006/relationships/hyperlink" Target="http://www.slac.stanford.edu/spires/find/hep/wwwrefs?key=8335451" TargetMode="External"/><Relationship Id="rId15" Type="http://schemas.openxmlformats.org/officeDocument/2006/relationships/hyperlink" Target="http://inspirebeta.net/record/825455?ln=en" TargetMode="External"/><Relationship Id="rId10" Type="http://schemas.openxmlformats.org/officeDocument/2006/relationships/hyperlink" Target="http://www.slac.stanford.edu/spires/find/hep/wwwtopics?key=8335451" TargetMode="External"/><Relationship Id="rId4" Type="http://schemas.openxmlformats.org/officeDocument/2006/relationships/hyperlink" Target="http://www.slac.stanford.edu/spires/find/hep/wwwauthors?key=8335451" TargetMode="External"/><Relationship Id="rId9" Type="http://schemas.openxmlformats.org/officeDocument/2006/relationships/hyperlink" Target="http://www.slac.stanford.edu/spires/find/hep/www?key=8335451&amp;FORMAT=WWWBRIEFBIBTEX" TargetMode="External"/><Relationship Id="rId14" Type="http://schemas.openxmlformats.org/officeDocument/2006/relationships/hyperlink" Target="http://www1.jlab.org/Ul/publications/view_pub.cfm?pub_id=8542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nspirebeta.net/record/823162?ln=en" TargetMode="External"/><Relationship Id="rId4" Type="http://schemas.openxmlformats.org/officeDocument/2006/relationships/image" Target="../media/image1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nspirebeta.net/record/500664?ln=en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nspirebeta.net/record/769609?ln=en" TargetMode="Externa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nspirebeta.net/record/415809?ln=en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nspirebeta.net/record/816803?ln=en" TargetMode="Externa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nspirebeta.net/record/816803?ln=en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inspirebeta.net/record/868745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ink.aps.org/doi/10.1103/PhysRevLett.106.072001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link.aps.org/doi/10.1103/PhysRevLett.106.072001" TargetMode="External"/><Relationship Id="rId4" Type="http://schemas.openxmlformats.org/officeDocument/2006/relationships/hyperlink" Target="http://inspirebeta.net/record/868745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hyperlink" Target="http://link.aps.org/doi/10.1103/PhysRevLett.106.072001" TargetMode="External"/><Relationship Id="rId4" Type="http://schemas.openxmlformats.org/officeDocument/2006/relationships/hyperlink" Target="http://inspirebeta.net/record/868745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inspirebeta.net/record/415809?ln=en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nspirebeta.net/record/897199?ln=en" TargetMode="External"/><Relationship Id="rId4" Type="http://schemas.openxmlformats.org/officeDocument/2006/relationships/image" Target="../media/image39.gi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inspirebeta.net/record/262672?ln=en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inspirebeta.net/record/262672?ln=en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gif"/><Relationship Id="rId5" Type="http://schemas.openxmlformats.org/officeDocument/2006/relationships/hyperlink" Target="http://inspirebeta.net/record/890388?ln=en" TargetMode="External"/><Relationship Id="rId4" Type="http://schemas.openxmlformats.org/officeDocument/2006/relationships/image" Target="../media/image43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inspirebeta.net/record/890388?ln=en" TargetMode="Externa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inspirebeta.net/record/830548?ln=en" TargetMode="External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.doe.gov/np/nsac/docs/PerfMeasEvalFinal.pdf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AInspiron5100\Winnie\My%20Documents\home-roberts\zprosper\z10ppt\zjpeg\LAT2005_308_a1.mpg" TargetMode="External"/><Relationship Id="rId4" Type="http://schemas.openxmlformats.org/officeDocument/2006/relationships/hyperlink" Target="http://inspirebeta.net/record/694488?ln=en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762000" y="1447800"/>
            <a:ext cx="7696200" cy="1069975"/>
          </a:xfrm>
        </p:spPr>
        <p:txBody>
          <a:bodyPr/>
          <a:lstStyle/>
          <a:p>
            <a:r>
              <a:rPr lang="en-US" sz="3600" i="1" dirty="0" smtClean="0"/>
              <a:t>Opportunities and Challenges </a:t>
            </a:r>
            <a:br>
              <a:rPr lang="en-US" sz="3600" i="1" dirty="0" smtClean="0"/>
            </a:br>
            <a:r>
              <a:rPr lang="en-US" sz="3600" i="1" dirty="0" smtClean="0"/>
              <a:t>of the N* </a:t>
            </a:r>
            <a:r>
              <a:rPr lang="en-US" sz="3600" i="1" dirty="0" err="1" smtClean="0"/>
              <a:t>Programme</a:t>
            </a:r>
            <a:endParaRPr lang="en-US" sz="3600" i="1" dirty="0"/>
          </a:p>
        </p:txBody>
      </p:sp>
      <p:pic>
        <p:nvPicPr>
          <p:cNvPr id="4" name="Picture 3" descr="PHYTheo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729228"/>
            <a:ext cx="2743200" cy="918972"/>
          </a:xfrm>
          <a:prstGeom prst="rect">
            <a:avLst/>
          </a:prstGeom>
        </p:spPr>
      </p:pic>
      <p:sp>
        <p:nvSpPr>
          <p:cNvPr id="5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0A0A0A"/>
                </a:solidFill>
              </a:rPr>
              <a:t>Craig Roberts</a:t>
            </a:r>
          </a:p>
          <a:p>
            <a:endParaRPr lang="en-US" sz="2800" dirty="0" smtClean="0">
              <a:solidFill>
                <a:srgbClr val="0A0A0A"/>
              </a:solidFill>
            </a:endParaRPr>
          </a:p>
          <a:p>
            <a:endParaRPr lang="en-US" sz="2800" dirty="0" smtClean="0">
              <a:solidFill>
                <a:srgbClr val="0A0A0A"/>
              </a:solidFill>
            </a:endParaRPr>
          </a:p>
          <a:p>
            <a:r>
              <a:rPr lang="en-US" sz="2800" dirty="0" smtClean="0">
                <a:solidFill>
                  <a:srgbClr val="0A0A0A"/>
                </a:solidFill>
              </a:rPr>
              <a:t>Physics Division</a:t>
            </a:r>
            <a:endParaRPr lang="en-US" sz="2800" dirty="0">
              <a:solidFill>
                <a:srgbClr val="0A0A0A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81401" y="2887682"/>
            <a:ext cx="55625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Theory Support for the Excited Baryon Program at the </a:t>
            </a:r>
            <a:r>
              <a:rPr lang="en-US" b="1" i="1" dirty="0" err="1" smtClean="0">
                <a:solidFill>
                  <a:srgbClr val="C00000"/>
                </a:solidFill>
              </a:rPr>
              <a:t>Jlab</a:t>
            </a:r>
            <a:r>
              <a:rPr lang="en-US" b="1" i="1" dirty="0" smtClean="0">
                <a:solidFill>
                  <a:srgbClr val="C00000"/>
                </a:solidFill>
              </a:rPr>
              <a:t> 12- </a:t>
            </a:r>
            <a:r>
              <a:rPr lang="en-US" b="1" i="1" dirty="0" err="1" smtClean="0">
                <a:solidFill>
                  <a:srgbClr val="C00000"/>
                </a:solidFill>
              </a:rPr>
              <a:t>GeV</a:t>
            </a:r>
            <a:r>
              <a:rPr lang="en-US" b="1" i="1" dirty="0" smtClean="0">
                <a:solidFill>
                  <a:srgbClr val="C00000"/>
                </a:solidFill>
              </a:rPr>
              <a:t> Upgrade</a:t>
            </a:r>
            <a:r>
              <a:rPr lang="en-US" b="1" dirty="0" smtClean="0">
                <a:solidFill>
                  <a:srgbClr val="C00000"/>
                </a:solidFill>
              </a:rPr>
              <a:t>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4"/>
              </a:rPr>
              <a:t>I. </a:t>
            </a:r>
            <a:r>
              <a:rPr lang="en-US" dirty="0" err="1" smtClean="0">
                <a:hlinkClick r:id="rId4"/>
              </a:rPr>
              <a:t>Aznauryan</a:t>
            </a:r>
            <a:r>
              <a:rPr lang="en-US" i="1" dirty="0" smtClean="0">
                <a:hlinkClick r:id="rId4"/>
              </a:rPr>
              <a:t> et al.</a:t>
            </a:r>
            <a:r>
              <a:rPr lang="en-US" dirty="0" smtClean="0"/>
              <a:t> JLAB-PHY-09-933, Jul 2009. 53pp. </a:t>
            </a:r>
            <a:br>
              <a:rPr lang="en-US" dirty="0" smtClean="0"/>
            </a:br>
            <a:r>
              <a:rPr lang="en-US" dirty="0" smtClean="0"/>
              <a:t>Presented at </a:t>
            </a:r>
            <a:r>
              <a:rPr lang="en-US" i="1" dirty="0" smtClean="0">
                <a:solidFill>
                  <a:srgbClr val="C00000"/>
                </a:solidFill>
              </a:rPr>
              <a:t>Electromagnetic N-N* Transition Form Factors Workshop</a:t>
            </a:r>
            <a:r>
              <a:rPr lang="en-US" dirty="0" smtClean="0"/>
              <a:t>, Jefferson Lab, Newport News, Virginia, 13-15 Oct 2008. </a:t>
            </a:r>
            <a:br>
              <a:rPr lang="en-US" dirty="0" smtClean="0"/>
            </a:br>
            <a:r>
              <a:rPr lang="en-US" dirty="0" smtClean="0"/>
              <a:t>e-Print: </a:t>
            </a:r>
            <a:r>
              <a:rPr lang="en-US" b="1" dirty="0" smtClean="0"/>
              <a:t>arXiv:0907.1901</a:t>
            </a:r>
            <a:r>
              <a:rPr lang="en-US" dirty="0" smtClean="0"/>
              <a:t> [</a:t>
            </a:r>
            <a:r>
              <a:rPr lang="en-US" dirty="0" err="1" smtClean="0"/>
              <a:t>nucl-th</a:t>
            </a:r>
            <a:r>
              <a:rPr lang="en-US" dirty="0" smtClean="0"/>
              <a:t>]</a:t>
            </a:r>
          </a:p>
          <a:p>
            <a:r>
              <a:rPr lang="en-US" dirty="0" smtClean="0">
                <a:hlinkClick r:id="rId5"/>
              </a:rPr>
              <a:t>References </a:t>
            </a:r>
            <a:r>
              <a:rPr lang="en-US" dirty="0" smtClean="0"/>
              <a:t>| </a:t>
            </a:r>
            <a:r>
              <a:rPr lang="en-US" dirty="0" err="1" smtClean="0">
                <a:hlinkClick r:id="rId6"/>
              </a:rPr>
              <a:t>LaTeX</a:t>
            </a:r>
            <a:r>
              <a:rPr lang="en-US" dirty="0" smtClean="0">
                <a:hlinkClick r:id="rId6"/>
              </a:rPr>
              <a:t>(US)</a:t>
            </a:r>
            <a:r>
              <a:rPr lang="en-US" dirty="0" smtClean="0"/>
              <a:t> | </a:t>
            </a:r>
            <a:r>
              <a:rPr lang="en-US" dirty="0" err="1" smtClean="0">
                <a:hlinkClick r:id="rId7"/>
              </a:rPr>
              <a:t>LaTeX</a:t>
            </a:r>
            <a:r>
              <a:rPr lang="en-US" dirty="0" smtClean="0">
                <a:hlinkClick r:id="rId7"/>
              </a:rPr>
              <a:t>(EU)</a:t>
            </a:r>
            <a:r>
              <a:rPr lang="en-US" dirty="0" smtClean="0"/>
              <a:t> | </a:t>
            </a:r>
            <a:r>
              <a:rPr lang="en-US" dirty="0" err="1" smtClean="0">
                <a:hlinkClick r:id="rId8"/>
              </a:rPr>
              <a:t>Harvmac</a:t>
            </a:r>
            <a:r>
              <a:rPr lang="en-US" dirty="0" smtClean="0"/>
              <a:t> | </a:t>
            </a:r>
            <a:r>
              <a:rPr lang="en-US" dirty="0" err="1" smtClean="0">
                <a:hlinkClick r:id="rId9"/>
              </a:rPr>
              <a:t>BibTeX</a:t>
            </a:r>
            <a:r>
              <a:rPr lang="en-US" dirty="0" smtClean="0"/>
              <a:t> | </a:t>
            </a:r>
            <a:r>
              <a:rPr lang="en-US" dirty="0" smtClean="0">
                <a:hlinkClick r:id="rId10"/>
              </a:rPr>
              <a:t>Keywords </a:t>
            </a:r>
            <a:r>
              <a:rPr lang="en-US" dirty="0" smtClean="0"/>
              <a:t>| </a:t>
            </a:r>
          </a:p>
          <a:p>
            <a:r>
              <a:rPr lang="en-US" dirty="0" smtClean="0">
                <a:hlinkClick r:id="rId11"/>
              </a:rPr>
              <a:t>Abstract </a:t>
            </a:r>
            <a:r>
              <a:rPr lang="en-US" dirty="0" smtClean="0"/>
              <a:t>and </a:t>
            </a:r>
            <a:r>
              <a:rPr lang="en-US" dirty="0" smtClean="0">
                <a:hlinkClick r:id="rId12"/>
              </a:rPr>
              <a:t>Postscript</a:t>
            </a:r>
            <a:r>
              <a:rPr lang="en-US" dirty="0" smtClean="0"/>
              <a:t> and </a:t>
            </a:r>
            <a:r>
              <a:rPr lang="en-US" dirty="0" smtClean="0">
                <a:hlinkClick r:id="rId13"/>
              </a:rPr>
              <a:t>PDF</a:t>
            </a:r>
            <a:r>
              <a:rPr lang="en-US" dirty="0" smtClean="0"/>
              <a:t> from arXiv.org</a:t>
            </a:r>
          </a:p>
          <a:p>
            <a:r>
              <a:rPr lang="en-US" dirty="0" err="1" smtClean="0">
                <a:hlinkClick r:id="rId14"/>
              </a:rPr>
              <a:t>JLab</a:t>
            </a:r>
            <a:r>
              <a:rPr lang="en-US" dirty="0" smtClean="0">
                <a:hlinkClick r:id="rId14"/>
              </a:rPr>
              <a:t> Document Server</a:t>
            </a:r>
            <a:endParaRPr lang="en-US" dirty="0" smtClean="0"/>
          </a:p>
          <a:p>
            <a:r>
              <a:rPr lang="en-US" dirty="0" err="1" smtClean="0">
                <a:hlinkClick r:id="rId15"/>
              </a:rPr>
              <a:t>Bookmarkable</a:t>
            </a:r>
            <a:r>
              <a:rPr lang="en-US" dirty="0" smtClean="0">
                <a:hlinkClick r:id="rId15"/>
              </a:rPr>
              <a:t> link to this information</a:t>
            </a:r>
            <a:endParaRPr lang="en-US" dirty="0" smtClean="0"/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ride-and-prejudi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1406809" cy="27569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600" dirty="0" smtClean="0"/>
              <a:t>Charting the interaction </a:t>
            </a:r>
            <a:br>
              <a:rPr lang="en-US" sz="3600" dirty="0" smtClean="0"/>
            </a:br>
            <a:r>
              <a:rPr lang="en-US" sz="3600" dirty="0" smtClean="0"/>
              <a:t>between light-quarks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9637"/>
            <a:ext cx="8229600" cy="4525963"/>
          </a:xfrm>
        </p:spPr>
        <p:txBody>
          <a:bodyPr/>
          <a:lstStyle/>
          <a:p>
            <a:endParaRPr lang="en-US" sz="2000" b="1" dirty="0" smtClean="0"/>
          </a:p>
          <a:p>
            <a:r>
              <a:rPr lang="en-US" dirty="0" smtClean="0"/>
              <a:t>Through QCD's Dyson-Schwinger equations (DSEs) the </a:t>
            </a:r>
            <a:r>
              <a:rPr lang="en-US" dirty="0" err="1" smtClean="0"/>
              <a:t>pointwise</a:t>
            </a:r>
            <a:r>
              <a:rPr lang="en-US" dirty="0" smtClean="0"/>
              <a:t> </a:t>
            </a:r>
            <a:r>
              <a:rPr lang="en-US" dirty="0" err="1" smtClean="0"/>
              <a:t>behaviour</a:t>
            </a:r>
            <a:r>
              <a:rPr lang="en-US" dirty="0" smtClean="0"/>
              <a:t> of the </a:t>
            </a:r>
            <a:r>
              <a:rPr lang="el-GR" dirty="0" smtClean="0"/>
              <a:t>β</a:t>
            </a:r>
            <a:r>
              <a:rPr lang="en-US" dirty="0" smtClean="0"/>
              <a:t>-function determines pattern of </a:t>
            </a:r>
            <a:r>
              <a:rPr lang="en-US" dirty="0" err="1" smtClean="0"/>
              <a:t>chiral</a:t>
            </a:r>
            <a:r>
              <a:rPr lang="en-US" dirty="0" smtClean="0"/>
              <a:t> symmetry breaking.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DSEs connect </a:t>
            </a:r>
            <a:r>
              <a:rPr lang="el-GR" dirty="0" smtClean="0"/>
              <a:t>β</a:t>
            </a:r>
            <a:r>
              <a:rPr lang="en-US" dirty="0" smtClean="0"/>
              <a:t>-function to experimental observables.  Hence, comparison between computations and observations of</a:t>
            </a:r>
          </a:p>
          <a:p>
            <a:pPr lvl="1">
              <a:buFont typeface="Courier New" pitchFamily="49" charset="0"/>
              <a:buChar char="o"/>
            </a:pPr>
            <a:r>
              <a:rPr lang="en-US" sz="1800" dirty="0" err="1" smtClean="0"/>
              <a:t>Hadron</a:t>
            </a:r>
            <a:r>
              <a:rPr lang="en-US" sz="1800" dirty="0" smtClean="0"/>
              <a:t> mass spectrum</a:t>
            </a:r>
          </a:p>
          <a:p>
            <a:pPr lvl="1">
              <a:buFont typeface="Courier New" pitchFamily="49" charset="0"/>
              <a:buChar char="o"/>
            </a:pPr>
            <a:r>
              <a:rPr lang="en-US" sz="1800" dirty="0" smtClean="0"/>
              <a:t>Elastic and transition form factors</a:t>
            </a:r>
          </a:p>
          <a:p>
            <a:pPr lvl="1">
              <a:spcBef>
                <a:spcPts val="0"/>
              </a:spcBef>
              <a:buNone/>
            </a:pPr>
            <a:r>
              <a:rPr lang="en-US" sz="2200" dirty="0" smtClean="0"/>
              <a:t>can be used to chart </a:t>
            </a:r>
            <a:r>
              <a:rPr lang="el-GR" sz="2200" dirty="0" smtClean="0"/>
              <a:t>β</a:t>
            </a:r>
            <a:r>
              <a:rPr lang="en-US" sz="2200" dirty="0" smtClean="0"/>
              <a:t>-function’s long-range </a:t>
            </a:r>
            <a:r>
              <a:rPr lang="en-US" sz="2200" dirty="0" err="1" smtClean="0"/>
              <a:t>behaviour</a:t>
            </a:r>
            <a:r>
              <a:rPr lang="en-US" dirty="0" smtClean="0"/>
              <a:t>.</a:t>
            </a:r>
            <a:endParaRPr lang="en-US" sz="2200" dirty="0" smtClean="0"/>
          </a:p>
          <a:p>
            <a:r>
              <a:rPr lang="en-US" dirty="0" smtClean="0"/>
              <a:t>Extant studies show that the properties of </a:t>
            </a:r>
            <a:r>
              <a:rPr lang="en-US" dirty="0" err="1" smtClean="0"/>
              <a:t>hadron</a:t>
            </a:r>
            <a:r>
              <a:rPr lang="en-US" dirty="0" smtClean="0"/>
              <a:t> excited states are a great deal more sensitive to the long-range </a:t>
            </a:r>
            <a:r>
              <a:rPr lang="en-US" dirty="0" err="1" smtClean="0"/>
              <a:t>behaviour</a:t>
            </a:r>
            <a:r>
              <a:rPr lang="en-US" dirty="0" smtClean="0"/>
              <a:t> of the </a:t>
            </a:r>
            <a:r>
              <a:rPr lang="el-GR" sz="2000" dirty="0" smtClean="0"/>
              <a:t>β</a:t>
            </a:r>
            <a:r>
              <a:rPr lang="en-US" sz="2000" dirty="0" smtClean="0"/>
              <a:t>-function than those of the ground states.</a:t>
            </a:r>
          </a:p>
          <a:p>
            <a:endParaRPr lang="en-US" sz="20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04040"/>
                </a:solidFill>
              </a:rPr>
              <a:t>Craig Roberts: Opportunities and Challenges of the N* Programme.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1C35-9060-4508-99D4-470906349AF2}" type="slidenum">
              <a:rPr lang="en-US" smtClean="0">
                <a:solidFill>
                  <a:srgbClr val="404040"/>
                </a:solidFill>
              </a:rPr>
              <a:pPr/>
              <a:t>10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04040"/>
                </a:solidFill>
              </a:rPr>
              <a:t>NStar 2011, JLab 17-20 May - 42pgs</a:t>
            </a:r>
            <a:endParaRPr lang="en-US">
              <a:solidFill>
                <a:srgbClr val="40404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600" dirty="0" smtClean="0"/>
              <a:t>Confinement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960437"/>
            <a:ext cx="7162800" cy="4525963"/>
          </a:xfrm>
        </p:spPr>
        <p:txBody>
          <a:bodyPr/>
          <a:lstStyle/>
          <a:p>
            <a:r>
              <a:rPr lang="en-US" sz="2400" dirty="0" smtClean="0"/>
              <a:t>Confinement is expressed through a </a:t>
            </a:r>
            <a:r>
              <a:rPr lang="en-US" sz="2400" i="1" dirty="0" smtClean="0">
                <a:solidFill>
                  <a:srgbClr val="FF0000"/>
                </a:solidFill>
              </a:rPr>
              <a:t>violent</a:t>
            </a:r>
            <a:r>
              <a:rPr lang="en-US" sz="2400" dirty="0" smtClean="0"/>
              <a:t> change in the analytic structure of propagators for </a:t>
            </a:r>
            <a:r>
              <a:rPr lang="en-US" sz="2400" dirty="0" err="1" smtClean="0"/>
              <a:t>coloured</a:t>
            </a:r>
            <a:r>
              <a:rPr lang="en-US" sz="2400" dirty="0" smtClean="0"/>
              <a:t> particles &amp; can almost be read from a plot of a states’ dressed-propagator</a:t>
            </a:r>
          </a:p>
          <a:p>
            <a:pPr lvl="1"/>
            <a:r>
              <a:rPr lang="en-US" dirty="0" err="1" smtClean="0"/>
              <a:t>Gribov</a:t>
            </a:r>
            <a:r>
              <a:rPr lang="en-US" dirty="0" smtClean="0"/>
              <a:t> (1978); </a:t>
            </a:r>
            <a:r>
              <a:rPr lang="en-US" dirty="0" err="1" smtClean="0"/>
              <a:t>Munczek</a:t>
            </a:r>
            <a:r>
              <a:rPr lang="en-US" dirty="0" smtClean="0"/>
              <a:t> (1983); </a:t>
            </a:r>
            <a:r>
              <a:rPr lang="en-US" dirty="0" err="1" smtClean="0"/>
              <a:t>Stingl</a:t>
            </a:r>
            <a:r>
              <a:rPr lang="en-US" dirty="0" smtClean="0"/>
              <a:t> (1984); Cahill (1989); </a:t>
            </a:r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dirty="0" err="1" smtClean="0"/>
              <a:t>Krein</a:t>
            </a:r>
            <a:r>
              <a:rPr lang="en-US" dirty="0" smtClean="0"/>
              <a:t>, Roberts &amp; Williams (1992); 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Craig Roberts: Opportunities and Challenges of the N* Programme.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11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 bwMode="auto">
          <a:xfrm rot="5400000">
            <a:off x="1371600" y="4572000"/>
            <a:ext cx="1981200" cy="0"/>
          </a:xfrm>
          <a:prstGeom prst="line">
            <a:avLst/>
          </a:prstGeom>
          <a:noFill/>
          <a:ln w="9525" cap="flat" cmpd="sng" algn="ctr">
            <a:solidFill>
              <a:srgbClr val="0A0A0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1066800" y="4495800"/>
            <a:ext cx="2743200" cy="0"/>
          </a:xfrm>
          <a:prstGeom prst="line">
            <a:avLst/>
          </a:prstGeom>
          <a:noFill/>
          <a:ln w="9525" cap="flat" cmpd="sng" algn="ctr">
            <a:solidFill>
              <a:srgbClr val="0A0A0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Oval 9"/>
          <p:cNvSpPr/>
          <p:nvPr/>
        </p:nvSpPr>
        <p:spPr bwMode="auto">
          <a:xfrm>
            <a:off x="1447800" y="44196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95600" y="3505200"/>
            <a:ext cx="1240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A0A0A"/>
                </a:solidFill>
              </a:rPr>
              <a:t>complex-P</a:t>
            </a:r>
            <a:r>
              <a:rPr lang="en-US" baseline="30000" dirty="0" smtClean="0">
                <a:solidFill>
                  <a:srgbClr val="0A0A0A"/>
                </a:solidFill>
              </a:rPr>
              <a:t>2</a:t>
            </a:r>
            <a:endParaRPr lang="en-US" baseline="30000" dirty="0">
              <a:solidFill>
                <a:srgbClr val="0A0A0A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 rot="5400000">
            <a:off x="5638800" y="4572000"/>
            <a:ext cx="1981200" cy="0"/>
          </a:xfrm>
          <a:prstGeom prst="line">
            <a:avLst/>
          </a:prstGeom>
          <a:noFill/>
          <a:ln w="9525" cap="flat" cmpd="sng" algn="ctr">
            <a:solidFill>
              <a:srgbClr val="0A0A0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5334000" y="4495800"/>
            <a:ext cx="2743200" cy="0"/>
          </a:xfrm>
          <a:prstGeom prst="line">
            <a:avLst/>
          </a:prstGeom>
          <a:noFill/>
          <a:ln w="9525" cap="flat" cmpd="sng" algn="ctr">
            <a:solidFill>
              <a:srgbClr val="0A0A0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Oval 13"/>
          <p:cNvSpPr/>
          <p:nvPr/>
        </p:nvSpPr>
        <p:spPr bwMode="auto">
          <a:xfrm>
            <a:off x="5715000" y="44196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2800" y="3505200"/>
            <a:ext cx="1240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A0A0A"/>
                </a:solidFill>
              </a:rPr>
              <a:t>complex-P</a:t>
            </a:r>
            <a:r>
              <a:rPr lang="en-US" baseline="30000" dirty="0" smtClean="0">
                <a:solidFill>
                  <a:srgbClr val="0A0A0A"/>
                </a:solidFill>
              </a:rPr>
              <a:t>2</a:t>
            </a:r>
            <a:endParaRPr lang="en-US" baseline="30000" dirty="0">
              <a:solidFill>
                <a:srgbClr val="0A0A0A"/>
              </a:solidFill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5257800" y="47244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5257800" y="41148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5427785" y="4220308"/>
            <a:ext cx="375138" cy="222738"/>
          </a:xfrm>
          <a:custGeom>
            <a:avLst/>
            <a:gdLst>
              <a:gd name="connsiteX0" fmla="*/ 375138 w 375138"/>
              <a:gd name="connsiteY0" fmla="*/ 222738 h 222738"/>
              <a:gd name="connsiteX1" fmla="*/ 222738 w 375138"/>
              <a:gd name="connsiteY1" fmla="*/ 58615 h 222738"/>
              <a:gd name="connsiteX2" fmla="*/ 0 w 375138"/>
              <a:gd name="connsiteY2" fmla="*/ 0 h 222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5138" h="222738">
                <a:moveTo>
                  <a:pt x="375138" y="222738"/>
                </a:moveTo>
                <a:cubicBezTo>
                  <a:pt x="330199" y="159238"/>
                  <a:pt x="285261" y="95738"/>
                  <a:pt x="222738" y="58615"/>
                </a:cubicBezTo>
                <a:cubicBezTo>
                  <a:pt x="160215" y="21492"/>
                  <a:pt x="80107" y="10746"/>
                  <a:pt x="0" y="0"/>
                </a:cubicBezTo>
              </a:path>
            </a:pathLst>
          </a:custGeom>
          <a:noFill/>
          <a:ln w="12700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 flipV="1">
            <a:off x="5410200" y="4572000"/>
            <a:ext cx="375138" cy="228600"/>
          </a:xfrm>
          <a:custGeom>
            <a:avLst/>
            <a:gdLst>
              <a:gd name="connsiteX0" fmla="*/ 375138 w 375138"/>
              <a:gd name="connsiteY0" fmla="*/ 222738 h 222738"/>
              <a:gd name="connsiteX1" fmla="*/ 222738 w 375138"/>
              <a:gd name="connsiteY1" fmla="*/ 58615 h 222738"/>
              <a:gd name="connsiteX2" fmla="*/ 0 w 375138"/>
              <a:gd name="connsiteY2" fmla="*/ 0 h 222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5138" h="222738">
                <a:moveTo>
                  <a:pt x="375138" y="222738"/>
                </a:moveTo>
                <a:cubicBezTo>
                  <a:pt x="330199" y="159238"/>
                  <a:pt x="285261" y="95738"/>
                  <a:pt x="222738" y="58615"/>
                </a:cubicBezTo>
                <a:cubicBezTo>
                  <a:pt x="160215" y="21492"/>
                  <a:pt x="80107" y="10746"/>
                  <a:pt x="0" y="0"/>
                </a:cubicBezTo>
              </a:path>
            </a:pathLst>
          </a:custGeom>
          <a:noFill/>
          <a:ln w="12700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8600" y="5486400"/>
            <a:ext cx="883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i="1" dirty="0" smtClean="0">
                <a:solidFill>
                  <a:srgbClr val="7030A0"/>
                </a:solidFill>
              </a:rPr>
              <a:t> Real-axis mass-pole splits, moving into pair(s) of complex conjugate poles or branch points</a:t>
            </a:r>
          </a:p>
          <a:p>
            <a:pPr>
              <a:buFont typeface="Courier New" pitchFamily="49" charset="0"/>
              <a:buChar char="o"/>
            </a:pPr>
            <a:r>
              <a:rPr lang="en-US" i="1" dirty="0" smtClean="0">
                <a:solidFill>
                  <a:srgbClr val="7030A0"/>
                </a:solidFill>
              </a:rPr>
              <a:t> Spectral density no longer positive </a:t>
            </a:r>
            <a:r>
              <a:rPr lang="en-US" i="1" dirty="0" err="1" smtClean="0">
                <a:solidFill>
                  <a:srgbClr val="7030A0"/>
                </a:solidFill>
              </a:rPr>
              <a:t>semidefinite</a:t>
            </a:r>
            <a:r>
              <a:rPr lang="en-US" i="1" dirty="0" smtClean="0">
                <a:solidFill>
                  <a:srgbClr val="7030A0"/>
                </a:solidFill>
              </a:rPr>
              <a:t> </a:t>
            </a:r>
          </a:p>
          <a:p>
            <a:r>
              <a:rPr lang="en-US" i="1" dirty="0" smtClean="0">
                <a:solidFill>
                  <a:srgbClr val="7030A0"/>
                </a:solidFill>
              </a:rPr>
              <a:t> 	&amp; hence state cannot exist in observable spectrum</a:t>
            </a:r>
            <a:endParaRPr lang="en-US" i="1" dirty="0">
              <a:solidFill>
                <a:srgbClr val="7030A0"/>
              </a:solidFill>
            </a:endParaRPr>
          </a:p>
        </p:txBody>
      </p:sp>
      <p:sp>
        <p:nvSpPr>
          <p:cNvPr id="23" name="Right Arrow 22"/>
          <p:cNvSpPr/>
          <p:nvPr/>
        </p:nvSpPr>
        <p:spPr bwMode="auto">
          <a:xfrm>
            <a:off x="4191000" y="4343400"/>
            <a:ext cx="609600" cy="381000"/>
          </a:xfrm>
          <a:prstGeom prst="rightArrow">
            <a:avLst/>
          </a:prstGeom>
          <a:solidFill>
            <a:srgbClr val="7030A0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5800" y="3212068"/>
            <a:ext cx="1645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Normal particle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00600" y="3200400"/>
            <a:ext cx="1794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Confined particle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NStar 2011, JLab 17-20 May - 42pgs</a:t>
            </a:r>
            <a:endParaRPr lang="en-US"/>
          </a:p>
        </p:txBody>
      </p:sp>
      <p:pic>
        <p:nvPicPr>
          <p:cNvPr id="27" name="Picture 26" descr="gribovConfinem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24000" cy="209724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4" grpId="0" animBg="1"/>
      <p:bldP spid="15" grpId="0"/>
      <p:bldP spid="18" grpId="0" animBg="1"/>
      <p:bldP spid="19" grpId="0" animBg="1"/>
      <p:bldP spid="20" grpId="0" animBg="1"/>
      <p:bldP spid="21" grpId="0" animBg="1"/>
      <p:bldP spid="22" grpId="0"/>
      <p:bldP spid="23" grpId="0" animBg="1"/>
      <p:bldP spid="24" grpId="0"/>
      <p:bldP spid="2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olutionGlu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2286000"/>
            <a:ext cx="5901587" cy="4114800"/>
          </a:xfrm>
          <a:prstGeom prst="rect">
            <a:avLst/>
          </a:prstGeom>
        </p:spPr>
      </p:pic>
      <p:pic>
        <p:nvPicPr>
          <p:cNvPr id="10" name="Picture 9" descr="DSEgluo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114800" cy="2443981"/>
          </a:xfrm>
          <a:prstGeom prst="rect">
            <a:avLst/>
          </a:prstGeom>
        </p:spPr>
      </p:pic>
      <p:pic>
        <p:nvPicPr>
          <p:cNvPr id="6" name="Picture 5" descr="Mplotgluo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64359" y="2438400"/>
            <a:ext cx="6072385" cy="39802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229600" cy="1143000"/>
          </a:xfrm>
        </p:spPr>
        <p:txBody>
          <a:bodyPr/>
          <a:lstStyle/>
          <a:p>
            <a:pPr algn="r"/>
            <a:r>
              <a:rPr lang="en-US" sz="3200" dirty="0" smtClean="0"/>
              <a:t>Dressed-gluon propagator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08237"/>
            <a:ext cx="8229600" cy="4525963"/>
          </a:xfrm>
        </p:spPr>
        <p:txBody>
          <a:bodyPr/>
          <a:lstStyle/>
          <a:p>
            <a:r>
              <a:rPr lang="en-US" dirty="0" smtClean="0"/>
              <a:t>Gluon propagator satisfies </a:t>
            </a:r>
          </a:p>
          <a:p>
            <a:pPr>
              <a:buNone/>
            </a:pPr>
            <a:r>
              <a:rPr lang="en-US" dirty="0" smtClean="0"/>
              <a:t>	a Dyson-Schwinger Equation</a:t>
            </a:r>
          </a:p>
          <a:p>
            <a:r>
              <a:rPr lang="en-US" dirty="0" smtClean="0"/>
              <a:t>Plausible possibilities </a:t>
            </a:r>
          </a:p>
          <a:p>
            <a:pPr>
              <a:buNone/>
            </a:pPr>
            <a:r>
              <a:rPr lang="en-US" dirty="0" smtClean="0"/>
              <a:t>	for the solution</a:t>
            </a:r>
          </a:p>
          <a:p>
            <a:r>
              <a:rPr lang="en-US" dirty="0" smtClean="0"/>
              <a:t>DSE and lattice-QCD</a:t>
            </a:r>
          </a:p>
          <a:p>
            <a:pPr>
              <a:buNone/>
            </a:pPr>
            <a:r>
              <a:rPr lang="en-US" dirty="0" smtClean="0"/>
              <a:t>	agree on the result</a:t>
            </a:r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Confined gluon</a:t>
            </a:r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IR-massive but UV-</a:t>
            </a:r>
            <a:r>
              <a:rPr lang="en-US" i="1" dirty="0" err="1" smtClean="0">
                <a:solidFill>
                  <a:srgbClr val="FF0000"/>
                </a:solidFill>
              </a:rPr>
              <a:t>massless</a:t>
            </a:r>
            <a:endParaRPr lang="en-US" i="1" dirty="0" smtClean="0">
              <a:solidFill>
                <a:srgbClr val="FF0000"/>
              </a:solidFill>
            </a:endParaRPr>
          </a:p>
          <a:p>
            <a:pPr lvl="1"/>
            <a:r>
              <a:rPr lang="en-US" i="1" dirty="0" err="1" smtClean="0">
                <a:solidFill>
                  <a:srgbClr val="FF0000"/>
                </a:solidFill>
              </a:rPr>
              <a:t>m</a:t>
            </a:r>
            <a:r>
              <a:rPr lang="en-US" i="1" baseline="-25000" dirty="0" err="1" smtClean="0">
                <a:solidFill>
                  <a:srgbClr val="FF0000"/>
                </a:solidFill>
              </a:rPr>
              <a:t>G</a:t>
            </a:r>
            <a:r>
              <a:rPr lang="en-US" i="1" dirty="0" smtClean="0">
                <a:solidFill>
                  <a:srgbClr val="FF0000"/>
                </a:solidFill>
              </a:rPr>
              <a:t> ≈ 2-4 </a:t>
            </a:r>
            <a:r>
              <a:rPr lang="el-GR" i="1" dirty="0" smtClean="0">
                <a:solidFill>
                  <a:srgbClr val="FF0000"/>
                </a:solidFill>
              </a:rPr>
              <a:t>Λ</a:t>
            </a:r>
            <a:r>
              <a:rPr lang="en-US" baseline="-25000" dirty="0" smtClean="0">
                <a:solidFill>
                  <a:srgbClr val="FF0000"/>
                </a:solidFill>
              </a:rPr>
              <a:t>QCD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Craig Roberts: Opportunities and Challenges of the N* Programme.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76400" y="3669268"/>
            <a:ext cx="2861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008000"/>
                </a:solidFill>
              </a:rPr>
              <a:t>perturbative</a:t>
            </a:r>
            <a:r>
              <a:rPr lang="en-US" i="1" dirty="0" smtClean="0">
                <a:solidFill>
                  <a:srgbClr val="008000"/>
                </a:solidFill>
              </a:rPr>
              <a:t>, </a:t>
            </a:r>
            <a:r>
              <a:rPr lang="en-US" i="1" dirty="0" err="1" smtClean="0">
                <a:solidFill>
                  <a:srgbClr val="008000"/>
                </a:solidFill>
              </a:rPr>
              <a:t>massless</a:t>
            </a:r>
            <a:r>
              <a:rPr lang="en-US" i="1" dirty="0" smtClean="0">
                <a:solidFill>
                  <a:srgbClr val="008000"/>
                </a:solidFill>
              </a:rPr>
              <a:t> gluon</a:t>
            </a:r>
            <a:endParaRPr lang="en-US" i="1" dirty="0">
              <a:solidFill>
                <a:srgbClr val="008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8056" y="4876800"/>
            <a:ext cx="2737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33CC"/>
                </a:solidFill>
              </a:rPr>
              <a:t>massive , unconfined gluon</a:t>
            </a:r>
            <a:endParaRPr lang="en-US" i="1" dirty="0">
              <a:solidFill>
                <a:srgbClr val="0033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09997" y="2526268"/>
            <a:ext cx="4272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IR-massive but UV-</a:t>
            </a:r>
            <a:r>
              <a:rPr lang="en-US" i="1" dirty="0" err="1" smtClean="0">
                <a:solidFill>
                  <a:srgbClr val="FF0000"/>
                </a:solidFill>
              </a:rPr>
              <a:t>massless</a:t>
            </a:r>
            <a:r>
              <a:rPr lang="en-US" i="1" dirty="0" smtClean="0">
                <a:solidFill>
                  <a:srgbClr val="FF0000"/>
                </a:solidFill>
              </a:rPr>
              <a:t>, confined gluon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37674" y="1764268"/>
            <a:ext cx="4606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A.C. Aguilar </a:t>
            </a:r>
            <a:r>
              <a:rPr lang="en-US" dirty="0" smtClean="0"/>
              <a:t>et al</a:t>
            </a:r>
            <a:r>
              <a:rPr lang="en-US" i="1" dirty="0" smtClean="0"/>
              <a:t>., </a:t>
            </a:r>
            <a:r>
              <a:rPr lang="en-US" i="1" dirty="0" err="1" smtClean="0">
                <a:hlinkClick r:id="rId5"/>
              </a:rPr>
              <a:t>Phys.Rev</a:t>
            </a:r>
            <a:r>
              <a:rPr lang="en-US" i="1" dirty="0" smtClean="0">
                <a:hlinkClick r:id="rId5"/>
              </a:rPr>
              <a:t>. D80 (2009) 085018</a:t>
            </a:r>
            <a:endParaRPr lang="en-US" i="1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NStar 2011, JLab 17-20 May - 42pgs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7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77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1" dur="7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3" dur="7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77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77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0" dur="77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2" dur="77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77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77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9" dur="77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1" dur="77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770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770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8" dur="77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0" dur="77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770" decel="100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770" decel="100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7" dur="77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9" dur="77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ffectivecoupl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67100"/>
            <a:ext cx="4572000" cy="2933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 smtClean="0"/>
              <a:t>DSE Studies </a:t>
            </a:r>
            <a:br>
              <a:rPr lang="en-US" sz="3200" dirty="0" smtClean="0"/>
            </a:br>
            <a:r>
              <a:rPr lang="en-US" sz="3200" dirty="0" smtClean="0"/>
              <a:t>– Phenomenology of gluon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685800"/>
          </a:xfrm>
        </p:spPr>
        <p:txBody>
          <a:bodyPr/>
          <a:lstStyle/>
          <a:p>
            <a:r>
              <a:rPr lang="en-US" sz="2800" dirty="0" smtClean="0"/>
              <a:t>Wide-ranging study of </a:t>
            </a:r>
            <a:r>
              <a:rPr lang="el-GR" sz="2800" dirty="0" smtClean="0"/>
              <a:t>π</a:t>
            </a:r>
            <a:r>
              <a:rPr lang="en-US" sz="2800" dirty="0" smtClean="0"/>
              <a:t> &amp; </a:t>
            </a:r>
            <a:r>
              <a:rPr lang="el-GR" sz="2800" dirty="0" smtClean="0"/>
              <a:t>ρ</a:t>
            </a:r>
            <a:r>
              <a:rPr lang="en-US" sz="2800" dirty="0" smtClean="0"/>
              <a:t> properties</a:t>
            </a:r>
          </a:p>
          <a:p>
            <a:r>
              <a:rPr lang="en-US" dirty="0" smtClean="0"/>
              <a:t>Effective coupling</a:t>
            </a:r>
          </a:p>
          <a:p>
            <a:pPr lvl="1"/>
            <a:r>
              <a:rPr lang="en-US" dirty="0" smtClean="0"/>
              <a:t>Agrees with </a:t>
            </a:r>
            <a:r>
              <a:rPr lang="en-US" dirty="0" err="1" smtClean="0"/>
              <a:t>p</a:t>
            </a:r>
            <a:r>
              <a:rPr lang="en-US" dirty="0" err="1" smtClean="0">
                <a:solidFill>
                  <a:srgbClr val="FF0000"/>
                </a:solidFill>
              </a:rPr>
              <a:t>Q</a:t>
            </a:r>
            <a:r>
              <a:rPr lang="en-US" dirty="0" err="1" smtClean="0">
                <a:solidFill>
                  <a:srgbClr val="00B050"/>
                </a:solidFill>
              </a:rPr>
              <a:t>C</a:t>
            </a:r>
            <a:r>
              <a:rPr lang="en-US" dirty="0" err="1" smtClean="0">
                <a:solidFill>
                  <a:srgbClr val="0000FF"/>
                </a:solidFill>
              </a:rPr>
              <a:t>D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in ultraviolet </a:t>
            </a:r>
          </a:p>
          <a:p>
            <a:pPr lvl="1"/>
            <a:r>
              <a:rPr lang="en-US" dirty="0" smtClean="0"/>
              <a:t>Saturates in infrared</a:t>
            </a:r>
          </a:p>
          <a:p>
            <a:pPr lvl="2"/>
            <a:r>
              <a:rPr lang="en-US" dirty="0" smtClean="0"/>
              <a:t>α(0)/</a:t>
            </a:r>
            <a:r>
              <a:rPr lang="el-GR" dirty="0" smtClean="0"/>
              <a:t>π</a:t>
            </a:r>
            <a:r>
              <a:rPr lang="en-US" dirty="0" smtClean="0"/>
              <a:t> = 3.2 </a:t>
            </a:r>
          </a:p>
          <a:p>
            <a:pPr lvl="2"/>
            <a:r>
              <a:rPr lang="en-US" dirty="0" smtClean="0"/>
              <a:t>α(1 GeV</a:t>
            </a:r>
            <a:r>
              <a:rPr lang="en-US" baseline="30000" dirty="0" smtClean="0"/>
              <a:t>2</a:t>
            </a:r>
            <a:r>
              <a:rPr lang="en-US" dirty="0" smtClean="0"/>
              <a:t>)/</a:t>
            </a:r>
            <a:r>
              <a:rPr lang="el-GR" dirty="0" smtClean="0"/>
              <a:t>π</a:t>
            </a:r>
            <a:r>
              <a:rPr lang="en-US" dirty="0" smtClean="0"/>
              <a:t> = 0.35</a:t>
            </a:r>
          </a:p>
          <a:p>
            <a:pPr lvl="2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NStar 2011, JLab 17-20 May - 42pgs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Craig Roberts: Opportunities and Challenges of the N* Programme.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38589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Maris &amp; Tandy, </a:t>
            </a:r>
            <a:r>
              <a:rPr lang="en-US" sz="1600" i="1" dirty="0" err="1" smtClean="0">
                <a:hlinkClick r:id="rId3"/>
              </a:rPr>
              <a:t>Phys.Rev</a:t>
            </a:r>
            <a:r>
              <a:rPr lang="en-US" sz="1600" i="1" dirty="0" smtClean="0">
                <a:hlinkClick r:id="rId3"/>
              </a:rPr>
              <a:t>. C60 (1999) 055214</a:t>
            </a:r>
            <a:endParaRPr lang="en-US" sz="1600" i="1" dirty="0"/>
          </a:p>
        </p:txBody>
      </p:sp>
      <p:pic>
        <p:nvPicPr>
          <p:cNvPr id="10" name="Picture 9" descr="gluonmassfunct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9460" y="3352785"/>
            <a:ext cx="4424538" cy="3048015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876800" y="1676400"/>
            <a:ext cx="4267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Running gluon mass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</a:rPr>
              <a:t>Gluon is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</a:rPr>
              <a:t>massless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</a:rPr>
              <a:t> in ultraviolet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</a:rPr>
              <a:t>	in agreement with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</a:rPr>
              <a:t>p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Q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</a:rPr>
              <a:t>C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</a:rPr>
              <a:t>D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</a:rPr>
              <a:t>Massive in infrared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Tx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</a:rPr>
              <a:t>m</a:t>
            </a:r>
            <a:r>
              <a:rPr kumimoji="0" lang="en-US" sz="1600" b="0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</a:rPr>
              <a:t>G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</a:rPr>
              <a:t>(0) = 0.76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</a:rPr>
              <a:t>GeV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Tx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</a:rPr>
              <a:t>m</a:t>
            </a:r>
            <a:r>
              <a:rPr kumimoji="0" lang="en-US" sz="1600" b="0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</a:rPr>
              <a:t>G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</a:rPr>
              <a:t>(1 GeV</a:t>
            </a:r>
            <a:r>
              <a:rPr kumimoji="0" lang="en-US" sz="16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</a:rPr>
              <a:t>2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</a:rPr>
              <a:t>) = 0.46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</a:rPr>
              <a:t>GeV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 smtClean="0"/>
              <a:t>Dynamical </a:t>
            </a:r>
            <a:r>
              <a:rPr lang="en-US" sz="3200" dirty="0" err="1" smtClean="0"/>
              <a:t>Chiral</a:t>
            </a:r>
            <a:r>
              <a:rPr lang="en-US" sz="3200" dirty="0" smtClean="0"/>
              <a:t> Symmetry Breaking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sz="3000" dirty="0" smtClean="0"/>
              <a:t>Strong-interaction: </a:t>
            </a:r>
            <a:r>
              <a:rPr lang="en-US" sz="3000" dirty="0" smtClean="0">
                <a:solidFill>
                  <a:srgbClr val="FF0000"/>
                </a:solidFill>
                <a:latin typeface="Trebuchet MS" pitchFamily="34" charset="0"/>
              </a:rPr>
              <a:t>Q</a:t>
            </a:r>
            <a:r>
              <a:rPr lang="en-US" sz="3000" dirty="0" smtClean="0">
                <a:solidFill>
                  <a:srgbClr val="008000"/>
                </a:solidFill>
                <a:latin typeface="Trebuchet MS" pitchFamily="34" charset="0"/>
              </a:rPr>
              <a:t>C</a:t>
            </a:r>
            <a:r>
              <a:rPr lang="en-US" sz="3000" dirty="0" smtClean="0">
                <a:latin typeface="Trebuchet MS" pitchFamily="34" charset="0"/>
              </a:rPr>
              <a:t>D</a:t>
            </a:r>
            <a:endParaRPr lang="en-US" sz="3000" dirty="0" smtClean="0"/>
          </a:p>
          <a:p>
            <a:r>
              <a:rPr lang="en-US" sz="2800" dirty="0" smtClean="0"/>
              <a:t>Confinement</a:t>
            </a:r>
          </a:p>
          <a:p>
            <a:pPr lvl="1"/>
            <a:r>
              <a:rPr lang="en-US" sz="2200" dirty="0" smtClean="0"/>
              <a:t>Empirical feature</a:t>
            </a:r>
          </a:p>
          <a:p>
            <a:pPr lvl="1"/>
            <a:r>
              <a:rPr lang="en-US" sz="2200" dirty="0" smtClean="0"/>
              <a:t>Modern theory and lattice-QCD support conjecture </a:t>
            </a:r>
          </a:p>
          <a:p>
            <a:pPr lvl="2"/>
            <a:r>
              <a:rPr lang="en-US" sz="1800" dirty="0" smtClean="0"/>
              <a:t>that light-quark confinement is real </a:t>
            </a:r>
          </a:p>
          <a:p>
            <a:pPr lvl="2"/>
            <a:r>
              <a:rPr lang="en-US" sz="1800" dirty="0" smtClean="0"/>
              <a:t>associated with violation of reflection positivity; i.e., novel analytic structure for propagators and vertices</a:t>
            </a:r>
          </a:p>
          <a:p>
            <a:pPr lvl="1"/>
            <a:r>
              <a:rPr lang="en-US" sz="2200" dirty="0" smtClean="0"/>
              <a:t>Still circumstantial, no proof yet of confinement</a:t>
            </a:r>
          </a:p>
          <a:p>
            <a:r>
              <a:rPr lang="en-US" sz="2800" dirty="0" smtClean="0"/>
              <a:t>On the other hand,</a:t>
            </a:r>
            <a:r>
              <a:rPr lang="en-US" sz="2800" i="1" dirty="0" smtClean="0"/>
              <a:t> </a:t>
            </a:r>
            <a:r>
              <a:rPr lang="en-US" sz="2800" i="1" u="sng" dirty="0" smtClean="0"/>
              <a:t>DCSB is a fact in </a:t>
            </a:r>
            <a:r>
              <a:rPr lang="en-US" sz="2800" i="1" u="sng" dirty="0" smtClean="0">
                <a:solidFill>
                  <a:srgbClr val="FF0000"/>
                </a:solidFill>
              </a:rPr>
              <a:t>Q</a:t>
            </a:r>
            <a:r>
              <a:rPr lang="en-US" sz="2800" i="1" u="sng" dirty="0" smtClean="0">
                <a:solidFill>
                  <a:srgbClr val="008000"/>
                </a:solidFill>
              </a:rPr>
              <a:t>C</a:t>
            </a:r>
            <a:r>
              <a:rPr lang="en-US" sz="2800" i="1" u="sng" dirty="0" smtClean="0"/>
              <a:t>D</a:t>
            </a:r>
          </a:p>
          <a:p>
            <a:pPr lvl="1"/>
            <a:r>
              <a:rPr lang="en-US" sz="2200" dirty="0" smtClean="0"/>
              <a:t>It is the most important mass generating mechanism for visible matter in the Universe. </a:t>
            </a:r>
          </a:p>
          <a:p>
            <a:pPr lvl="1">
              <a:buNone/>
            </a:pPr>
            <a:r>
              <a:rPr lang="en-US" sz="2200" dirty="0" smtClean="0">
                <a:solidFill>
                  <a:srgbClr val="00B050"/>
                </a:solidFill>
              </a:rPr>
              <a:t>		Responsible for approximately 98% of the proton’s mass.</a:t>
            </a:r>
            <a:endParaRPr lang="en-US" sz="2200" dirty="0" smtClean="0"/>
          </a:p>
          <a:p>
            <a:pPr lvl="1">
              <a:spcBef>
                <a:spcPts val="0"/>
              </a:spcBef>
              <a:buNone/>
            </a:pPr>
            <a:r>
              <a:rPr lang="en-US" sz="2200" dirty="0" smtClean="0">
                <a:solidFill>
                  <a:srgbClr val="00B050"/>
                </a:solidFill>
              </a:rPr>
              <a:t>		Higgs mechanism is (</a:t>
            </a:r>
            <a:r>
              <a:rPr lang="en-US" sz="22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almost</a:t>
            </a:r>
            <a:r>
              <a:rPr lang="en-US" sz="2200" dirty="0" smtClean="0">
                <a:solidFill>
                  <a:srgbClr val="00B050"/>
                </a:solidFill>
              </a:rPr>
              <a:t>) irrelevant to light-quarks.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Craig Roberts: Opportunities and Challenges of the N* Programme.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NStar 2011, JLab 17-20 May - 42pgs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ride-and-prejudi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404510" cy="137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en-US" sz="3200" dirty="0" smtClean="0">
                <a:latin typeface="Trebuchet MS" pitchFamily="34" charset="0"/>
              </a:rPr>
              <a:t>Frontiers of Nuclear Science:</a:t>
            </a:r>
            <a:br>
              <a:rPr lang="en-US" sz="3200" dirty="0" smtClean="0">
                <a:latin typeface="Trebuchet MS" pitchFamily="34" charset="0"/>
              </a:rPr>
            </a:br>
            <a:r>
              <a:rPr lang="en-US" sz="3200" dirty="0" smtClean="0">
                <a:latin typeface="Trebuchet MS" pitchFamily="34" charset="0"/>
              </a:rPr>
              <a:t>Theoretical Advances</a:t>
            </a:r>
            <a:endParaRPr lang="en-US" sz="3200" dirty="0">
              <a:latin typeface="Trebuchet M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41148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	In QCD a quark's effective mass depends on its momentum. The function describing this can be calculated and is depicted here.  </a:t>
            </a:r>
            <a:r>
              <a:rPr lang="en-US" b="1" dirty="0" smtClean="0">
                <a:solidFill>
                  <a:srgbClr val="009900"/>
                </a:solidFill>
              </a:rPr>
              <a:t>Numerical simulations of lattice QCD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 (data, at two different bare masses) </a:t>
            </a:r>
            <a:r>
              <a:rPr lang="en-US" b="1" dirty="0" smtClean="0">
                <a:solidFill>
                  <a:srgbClr val="009900"/>
                </a:solidFill>
              </a:rPr>
              <a:t>have confirmed model predictions 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(solid curves) </a:t>
            </a:r>
            <a:r>
              <a:rPr lang="en-US" b="1" dirty="0" smtClean="0">
                <a:solidFill>
                  <a:srgbClr val="009900"/>
                </a:solidFill>
              </a:rPr>
              <a:t>that the vast bulk of the constituent mass of a light quark comes from a cloud of gluons that are dragged along by the quark as it propagates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. In this way, a quark that appears to be absolutely </a:t>
            </a:r>
            <a:r>
              <a:rPr lang="en-US" b="1" dirty="0" err="1" smtClean="0">
                <a:solidFill>
                  <a:schemeClr val="tx1">
                    <a:lumMod val="50000"/>
                  </a:schemeClr>
                </a:solidFill>
              </a:rPr>
              <a:t>massless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 at high energies (m =0, </a:t>
            </a:r>
            <a:r>
              <a:rPr lang="en-US" b="1" dirty="0" smtClean="0">
                <a:solidFill>
                  <a:srgbClr val="FF0000"/>
                </a:solidFill>
              </a:rPr>
              <a:t>red curve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) acquires a large constituent mass at low energies.</a:t>
            </a:r>
            <a:endParaRPr lang="en-US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Craig Roberts: Opportunities and Challenges of the N* Programme.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1C35-9060-4508-99D4-470906349AF2}" type="slidenum">
              <a:rPr lang="en-US" smtClean="0">
                <a:solidFill>
                  <a:srgbClr val="404040"/>
                </a:solidFill>
              </a:rPr>
              <a:pPr/>
              <a:t>15</a:t>
            </a:fld>
            <a:endParaRPr lang="en-US">
              <a:solidFill>
                <a:srgbClr val="404040"/>
              </a:solidFill>
            </a:endParaRPr>
          </a:p>
        </p:txBody>
      </p:sp>
      <p:pic>
        <p:nvPicPr>
          <p:cNvPr id="9" name="Picture 8" descr="InHadronL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02678" y="2286000"/>
            <a:ext cx="4941322" cy="3834082"/>
          </a:xfrm>
          <a:prstGeom prst="rect">
            <a:avLst/>
          </a:prstGeom>
        </p:spPr>
      </p:pic>
      <p:pic>
        <p:nvPicPr>
          <p:cNvPr id="10" name="Picture 9" descr="S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10200" y="1371600"/>
            <a:ext cx="2851150" cy="815768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NStar 2011, JLab 17-20 May - 42pgs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916624" y="6248400"/>
            <a:ext cx="4227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C.D. Roberts, </a:t>
            </a:r>
            <a:r>
              <a:rPr lang="en-US" sz="1600" i="1" dirty="0" err="1" smtClean="0">
                <a:hlinkClick r:id="rId6"/>
              </a:rPr>
              <a:t>Prog</a:t>
            </a:r>
            <a:r>
              <a:rPr lang="en-US" sz="1600" i="1" dirty="0" smtClean="0">
                <a:hlinkClick r:id="rId6"/>
              </a:rPr>
              <a:t>. Part. </a:t>
            </a:r>
            <a:r>
              <a:rPr lang="en-US" sz="1600" i="1" dirty="0" err="1" smtClean="0">
                <a:hlinkClick r:id="rId6"/>
              </a:rPr>
              <a:t>Nucl</a:t>
            </a:r>
            <a:r>
              <a:rPr lang="en-US" sz="1600" i="1" dirty="0" smtClean="0">
                <a:hlinkClick r:id="rId6"/>
              </a:rPr>
              <a:t>. Phys. 61 (2008) 50</a:t>
            </a:r>
            <a:endParaRPr lang="en-US" sz="1600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ride-and-prejudi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404510" cy="137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229600" cy="1143000"/>
          </a:xfrm>
        </p:spPr>
        <p:txBody>
          <a:bodyPr/>
          <a:lstStyle/>
          <a:p>
            <a:pPr algn="r"/>
            <a:r>
              <a:rPr lang="en-US" sz="3200" dirty="0" smtClean="0">
                <a:latin typeface="Trebuchet MS" pitchFamily="34" charset="0"/>
              </a:rPr>
              <a:t>Frontiers of Nuclear Science:</a:t>
            </a:r>
            <a:br>
              <a:rPr lang="en-US" sz="3200" dirty="0" smtClean="0">
                <a:latin typeface="Trebuchet MS" pitchFamily="34" charset="0"/>
              </a:rPr>
            </a:br>
            <a:r>
              <a:rPr lang="en-US" sz="3200" dirty="0" smtClean="0">
                <a:latin typeface="Trebuchet MS" pitchFamily="34" charset="0"/>
              </a:rPr>
              <a:t>Theoretical Advances</a:t>
            </a:r>
            <a:endParaRPr lang="en-US" sz="3200" dirty="0">
              <a:latin typeface="Trebuchet M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41148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	In QCD a quark's effective mass depends on its momentum. The function describing this can be calculated and is depicted here.  </a:t>
            </a:r>
            <a:r>
              <a:rPr lang="en-US" b="1" dirty="0" smtClean="0">
                <a:solidFill>
                  <a:srgbClr val="009900"/>
                </a:solidFill>
              </a:rPr>
              <a:t>Numerical simulations of lattice QCD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 (data, at two different bare masses) </a:t>
            </a:r>
            <a:r>
              <a:rPr lang="en-US" b="1" dirty="0" smtClean="0">
                <a:solidFill>
                  <a:srgbClr val="009900"/>
                </a:solidFill>
              </a:rPr>
              <a:t>have confirmed model predictions 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(solid curves) </a:t>
            </a:r>
            <a:r>
              <a:rPr lang="en-US" b="1" dirty="0" smtClean="0">
                <a:solidFill>
                  <a:srgbClr val="009900"/>
                </a:solidFill>
              </a:rPr>
              <a:t>that the vast bulk of the constituent mass of a light quark comes from a cloud of gluons that are dragged along by the quark as it propagates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. In this way, a quark that appears to be absolutely </a:t>
            </a:r>
            <a:r>
              <a:rPr lang="en-US" b="1" dirty="0" err="1" smtClean="0">
                <a:solidFill>
                  <a:schemeClr val="tx1">
                    <a:lumMod val="50000"/>
                  </a:schemeClr>
                </a:solidFill>
              </a:rPr>
              <a:t>massless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 at high energies (m =0, </a:t>
            </a:r>
            <a:r>
              <a:rPr lang="en-US" b="1" dirty="0" smtClean="0">
                <a:solidFill>
                  <a:srgbClr val="FF0000"/>
                </a:solidFill>
              </a:rPr>
              <a:t>red curve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) acquires a large constituent mass at low energies.</a:t>
            </a:r>
            <a:endParaRPr lang="en-US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Craig Roberts: Opportunities and Challenges of the N* Programme.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1C35-9060-4508-99D4-470906349AF2}" type="slidenum">
              <a:rPr lang="en-US" smtClean="0">
                <a:solidFill>
                  <a:srgbClr val="404040"/>
                </a:solidFill>
              </a:rPr>
              <a:pPr/>
              <a:t>16</a:t>
            </a:fld>
            <a:endParaRPr lang="en-US">
              <a:solidFill>
                <a:srgbClr val="404040"/>
              </a:solidFill>
            </a:endParaRPr>
          </a:p>
        </p:txBody>
      </p:sp>
      <p:pic>
        <p:nvPicPr>
          <p:cNvPr id="9" name="Picture 8" descr="InHadronL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02678" y="2286000"/>
            <a:ext cx="4941322" cy="3834082"/>
          </a:xfrm>
          <a:prstGeom prst="rect">
            <a:avLst/>
          </a:prstGeom>
        </p:spPr>
      </p:pic>
      <p:pic>
        <p:nvPicPr>
          <p:cNvPr id="10" name="Picture 9" descr="S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0200" y="1371600"/>
            <a:ext cx="2851150" cy="815768"/>
          </a:xfrm>
          <a:prstGeom prst="rect">
            <a:avLst/>
          </a:prstGeom>
        </p:spPr>
      </p:pic>
      <p:sp>
        <p:nvSpPr>
          <p:cNvPr id="12" name="Bent Arrow 11"/>
          <p:cNvSpPr/>
          <p:nvPr/>
        </p:nvSpPr>
        <p:spPr bwMode="auto">
          <a:xfrm>
            <a:off x="4953000" y="3962400"/>
            <a:ext cx="685800" cy="1981200"/>
          </a:xfrm>
          <a:prstGeom prst="bentArrow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6600" y="5943600"/>
            <a:ext cx="4506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DSE prediction of DCSB confirmed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14" name="Curved Connector 13"/>
          <p:cNvCxnSpPr/>
          <p:nvPr/>
        </p:nvCxnSpPr>
        <p:spPr bwMode="auto">
          <a:xfrm rot="5400000">
            <a:off x="5829300" y="3695700"/>
            <a:ext cx="1676400" cy="1295400"/>
          </a:xfrm>
          <a:prstGeom prst="curvedConnector3">
            <a:avLst>
              <a:gd name="adj1" fmla="val 50000"/>
            </a:avLst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arrow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6858000" y="4202668"/>
            <a:ext cx="2066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Mass from nothing!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NStar 2011, JLab 17-20 May - 42pgs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ride-and-prejudi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404510" cy="137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229600" cy="1143000"/>
          </a:xfrm>
        </p:spPr>
        <p:txBody>
          <a:bodyPr/>
          <a:lstStyle/>
          <a:p>
            <a:pPr algn="r"/>
            <a:r>
              <a:rPr lang="en-US" sz="3200" dirty="0" smtClean="0">
                <a:latin typeface="Trebuchet MS" pitchFamily="34" charset="0"/>
              </a:rPr>
              <a:t>Frontiers of Nuclear Science:</a:t>
            </a:r>
            <a:br>
              <a:rPr lang="en-US" sz="3200" dirty="0" smtClean="0">
                <a:latin typeface="Trebuchet MS" pitchFamily="34" charset="0"/>
              </a:rPr>
            </a:br>
            <a:r>
              <a:rPr lang="en-US" sz="3200" dirty="0" smtClean="0">
                <a:latin typeface="Trebuchet MS" pitchFamily="34" charset="0"/>
              </a:rPr>
              <a:t>Theoretical Advances</a:t>
            </a:r>
            <a:endParaRPr lang="en-US" sz="3200" dirty="0">
              <a:latin typeface="Trebuchet M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41148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	In QCD a quark's effective mass depends on its momentum. The function describing this can be calculated and is depicted here.  </a:t>
            </a:r>
            <a:r>
              <a:rPr lang="en-US" b="1" dirty="0" smtClean="0">
                <a:solidFill>
                  <a:srgbClr val="009900"/>
                </a:solidFill>
              </a:rPr>
              <a:t>Numerical simulations of lattice QCD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 (data, at two different bare masses) </a:t>
            </a:r>
            <a:r>
              <a:rPr lang="en-US" b="1" dirty="0" smtClean="0">
                <a:solidFill>
                  <a:srgbClr val="009900"/>
                </a:solidFill>
              </a:rPr>
              <a:t>have confirmed model predictions 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(solid curves) </a:t>
            </a:r>
            <a:r>
              <a:rPr lang="en-US" b="1" dirty="0" smtClean="0">
                <a:solidFill>
                  <a:srgbClr val="009900"/>
                </a:solidFill>
              </a:rPr>
              <a:t>that the vast bulk of the constituent mass of a light quark comes from a cloud of gluons that are dragged along by the quark as it propagates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. In this way, a quark that appears to be absolutely </a:t>
            </a:r>
            <a:r>
              <a:rPr lang="en-US" b="1" dirty="0" err="1" smtClean="0">
                <a:solidFill>
                  <a:schemeClr val="tx1">
                    <a:lumMod val="50000"/>
                  </a:schemeClr>
                </a:solidFill>
              </a:rPr>
              <a:t>massless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 at high energies (m =0, </a:t>
            </a:r>
            <a:r>
              <a:rPr lang="en-US" b="1" dirty="0" smtClean="0">
                <a:solidFill>
                  <a:srgbClr val="FF0000"/>
                </a:solidFill>
              </a:rPr>
              <a:t>red curve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) acquires a large constituent mass at low energies.</a:t>
            </a:r>
            <a:endParaRPr lang="en-US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Craig Roberts: Opportunities and Challenges of the N* Programme.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1C35-9060-4508-99D4-470906349AF2}" type="slidenum">
              <a:rPr lang="en-US" smtClean="0">
                <a:solidFill>
                  <a:srgbClr val="404040"/>
                </a:solidFill>
              </a:rPr>
              <a:pPr/>
              <a:t>17</a:t>
            </a:fld>
            <a:endParaRPr lang="en-US">
              <a:solidFill>
                <a:srgbClr val="404040"/>
              </a:solidFill>
            </a:endParaRPr>
          </a:p>
        </p:txBody>
      </p:sp>
      <p:pic>
        <p:nvPicPr>
          <p:cNvPr id="9" name="Picture 8" descr="InHadronL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02678" y="2286000"/>
            <a:ext cx="4941322" cy="3834082"/>
          </a:xfrm>
          <a:prstGeom prst="rect">
            <a:avLst/>
          </a:prstGeom>
        </p:spPr>
      </p:pic>
      <p:pic>
        <p:nvPicPr>
          <p:cNvPr id="10" name="Picture 9" descr="S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0200" y="1371600"/>
            <a:ext cx="2851150" cy="815768"/>
          </a:xfrm>
          <a:prstGeom prst="rect">
            <a:avLst/>
          </a:prstGeom>
        </p:spPr>
      </p:pic>
      <p:sp>
        <p:nvSpPr>
          <p:cNvPr id="15" name="Up Arrow 14"/>
          <p:cNvSpPr/>
          <p:nvPr/>
        </p:nvSpPr>
        <p:spPr bwMode="auto">
          <a:xfrm>
            <a:off x="4876800" y="3352800"/>
            <a:ext cx="350519" cy="2743200"/>
          </a:xfrm>
          <a:prstGeom prst="up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05200" y="5791200"/>
            <a:ext cx="579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Hint of lattice-QCD support </a:t>
            </a:r>
          </a:p>
          <a:p>
            <a:r>
              <a:rPr lang="en-US" sz="2000" b="1" dirty="0" smtClean="0">
                <a:solidFill>
                  <a:srgbClr val="0070C0"/>
                </a:solidFill>
              </a:rPr>
              <a:t>for DSE prediction of violation of reflection positivity</a:t>
            </a:r>
            <a:r>
              <a:rPr lang="en-US" sz="2000" b="1" dirty="0" smtClean="0"/>
              <a:t> </a:t>
            </a:r>
            <a:endParaRPr lang="en-US" sz="2000" b="1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NStar 2011, JLab 17-20 May - 42pgs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ride-and-prejudi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124200" cy="28950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 smtClean="0">
                <a:latin typeface="Trebuchet MS" pitchFamily="34" charset="0"/>
              </a:rPr>
              <a:t>12GeV</a:t>
            </a:r>
            <a:br>
              <a:rPr lang="en-US" sz="3200" dirty="0" smtClean="0">
                <a:latin typeface="Trebuchet MS" pitchFamily="34" charset="0"/>
              </a:rPr>
            </a:br>
            <a:r>
              <a:rPr lang="en-US" sz="3200" dirty="0" smtClean="0">
                <a:latin typeface="Trebuchet MS" pitchFamily="34" charset="0"/>
              </a:rPr>
              <a:t>The Future of </a:t>
            </a:r>
            <a:r>
              <a:rPr lang="en-US" sz="3200" dirty="0" err="1" smtClean="0">
                <a:latin typeface="Trebuchet MS" pitchFamily="34" charset="0"/>
              </a:rPr>
              <a:t>JLab</a:t>
            </a:r>
            <a:endParaRPr lang="en-US" sz="3200" dirty="0">
              <a:latin typeface="Trebuchet M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51037"/>
            <a:ext cx="41148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	</a:t>
            </a:r>
          </a:p>
          <a:p>
            <a:pPr>
              <a:buNone/>
            </a:pP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	</a:t>
            </a:r>
          </a:p>
          <a:p>
            <a:pPr>
              <a:buNone/>
            </a:pP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	</a:t>
            </a:r>
          </a:p>
          <a:p>
            <a:pPr>
              <a:buNone/>
            </a:pP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	</a:t>
            </a:r>
            <a:r>
              <a:rPr lang="en-US" b="1" dirty="0" smtClean="0">
                <a:solidFill>
                  <a:srgbClr val="009900"/>
                </a:solidFill>
              </a:rPr>
              <a:t>Numerical simulations of lattice QCD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 (data, at two different bare masses) </a:t>
            </a:r>
            <a:r>
              <a:rPr lang="en-US" b="1" dirty="0" smtClean="0">
                <a:solidFill>
                  <a:srgbClr val="009900"/>
                </a:solidFill>
              </a:rPr>
              <a:t>have confirmed model predictions 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(solid curves) </a:t>
            </a:r>
            <a:r>
              <a:rPr lang="en-US" b="1" dirty="0" smtClean="0">
                <a:solidFill>
                  <a:srgbClr val="009900"/>
                </a:solidFill>
              </a:rPr>
              <a:t>that the vast bulk of the constituent mass of a light quark comes from a cloud of gluons that are dragged along by the quark as it propagates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. In this way, a quark that appears to be absolutely </a:t>
            </a:r>
            <a:r>
              <a:rPr lang="en-US" b="1" dirty="0" err="1" smtClean="0">
                <a:solidFill>
                  <a:schemeClr val="tx1">
                    <a:lumMod val="50000"/>
                  </a:schemeClr>
                </a:solidFill>
              </a:rPr>
              <a:t>massless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 at high energies (m =0, </a:t>
            </a:r>
            <a:r>
              <a:rPr lang="en-US" b="1" dirty="0" smtClean="0">
                <a:solidFill>
                  <a:srgbClr val="FF0000"/>
                </a:solidFill>
              </a:rPr>
              <a:t>red curve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) acquires a large constituent mass at low energies.</a:t>
            </a:r>
            <a:endParaRPr lang="en-US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Craig Roberts: Opportunities and Challenges of the N* Programme.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1C35-9060-4508-99D4-470906349AF2}" type="slidenum">
              <a:rPr lang="en-US" smtClean="0">
                <a:solidFill>
                  <a:srgbClr val="404040"/>
                </a:solidFill>
              </a:rPr>
              <a:pPr/>
              <a:t>18</a:t>
            </a:fld>
            <a:endParaRPr lang="en-US">
              <a:solidFill>
                <a:srgbClr val="404040"/>
              </a:solidFill>
            </a:endParaRPr>
          </a:p>
        </p:txBody>
      </p:sp>
      <p:pic>
        <p:nvPicPr>
          <p:cNvPr id="9" name="Picture 8" descr="InHadronL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02678" y="2286000"/>
            <a:ext cx="4941322" cy="3834082"/>
          </a:xfrm>
          <a:prstGeom prst="rect">
            <a:avLst/>
          </a:prstGeom>
        </p:spPr>
      </p:pic>
      <p:pic>
        <p:nvPicPr>
          <p:cNvPr id="10" name="Picture 9" descr="S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0200" y="1371600"/>
            <a:ext cx="2851150" cy="8157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53000" y="2286000"/>
            <a:ext cx="1219200" cy="3566160"/>
          </a:xfrm>
          <a:prstGeom prst="rect">
            <a:avLst/>
          </a:prstGeom>
          <a:solidFill>
            <a:srgbClr val="FF0000">
              <a:alpha val="25000"/>
            </a:srgb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988845" y="6019800"/>
            <a:ext cx="51645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7030A0"/>
                </a:solidFill>
              </a:rPr>
              <a:t>Jlab</a:t>
            </a:r>
            <a:r>
              <a:rPr lang="en-US" b="1" dirty="0" smtClean="0">
                <a:solidFill>
                  <a:srgbClr val="7030A0"/>
                </a:solidFill>
              </a:rPr>
              <a:t> 12GeV: Scanned by 2&lt;Q</a:t>
            </a:r>
            <a:r>
              <a:rPr lang="en-US" b="1" baseline="30000" dirty="0" smtClean="0">
                <a:solidFill>
                  <a:srgbClr val="7030A0"/>
                </a:solidFill>
              </a:rPr>
              <a:t>2</a:t>
            </a:r>
            <a:r>
              <a:rPr lang="en-US" b="1" dirty="0" smtClean="0">
                <a:solidFill>
                  <a:srgbClr val="7030A0"/>
                </a:solidFill>
              </a:rPr>
              <a:t>&lt;9 GeV</a:t>
            </a:r>
            <a:r>
              <a:rPr lang="en-US" b="1" baseline="30000" dirty="0" smtClean="0">
                <a:solidFill>
                  <a:srgbClr val="7030A0"/>
                </a:solidFill>
              </a:rPr>
              <a:t>2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</a:p>
          <a:p>
            <a:r>
              <a:rPr lang="en-US" b="1" dirty="0">
                <a:solidFill>
                  <a:srgbClr val="7030A0"/>
                </a:solidFill>
              </a:rPr>
              <a:t>	</a:t>
            </a:r>
            <a:r>
              <a:rPr lang="en-US" b="1" dirty="0" smtClean="0">
                <a:solidFill>
                  <a:srgbClr val="7030A0"/>
                </a:solidFill>
              </a:rPr>
              <a:t>	elastic &amp; transition form factors.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NStar 2011, JLab 17-20 May - 42pgs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 smtClean="0"/>
              <a:t>Strong-interaction: </a:t>
            </a:r>
            <a:r>
              <a:rPr lang="en-US" sz="3200" dirty="0" smtClean="0">
                <a:solidFill>
                  <a:srgbClr val="FF0000"/>
                </a:solidFill>
                <a:latin typeface="Trebuchet MS" pitchFamily="34" charset="0"/>
              </a:rPr>
              <a:t>Q</a:t>
            </a:r>
            <a:r>
              <a:rPr lang="en-US" sz="3200" dirty="0" smtClean="0">
                <a:solidFill>
                  <a:srgbClr val="008000"/>
                </a:solidFill>
                <a:latin typeface="Trebuchet MS" pitchFamily="34" charset="0"/>
              </a:rPr>
              <a:t>C</a:t>
            </a:r>
            <a:r>
              <a:rPr lang="en-US" sz="3200" dirty="0" smtClean="0">
                <a:latin typeface="Trebuchet MS" pitchFamily="34" charset="0"/>
              </a:rPr>
              <a:t>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 smtClean="0"/>
              <a:t>Gluons and quarks acquire momentum-dependent masses</a:t>
            </a:r>
          </a:p>
          <a:p>
            <a:pPr lvl="1"/>
            <a:r>
              <a:rPr lang="en-US" dirty="0" err="1" smtClean="0"/>
              <a:t>characterised</a:t>
            </a:r>
            <a:r>
              <a:rPr lang="en-US" dirty="0" smtClean="0"/>
              <a:t> by an infrared mass-scale  </a:t>
            </a:r>
            <a:r>
              <a:rPr lang="en-US" i="1" dirty="0" smtClean="0">
                <a:solidFill>
                  <a:srgbClr val="FF0000"/>
                </a:solidFill>
              </a:rPr>
              <a:t>m ≈ 2-4 </a:t>
            </a:r>
            <a:r>
              <a:rPr lang="el-GR" i="1" dirty="0" smtClean="0">
                <a:solidFill>
                  <a:srgbClr val="FF0000"/>
                </a:solidFill>
              </a:rPr>
              <a:t>Λ</a:t>
            </a:r>
            <a:r>
              <a:rPr lang="en-US" baseline="-25000" dirty="0" smtClean="0">
                <a:solidFill>
                  <a:srgbClr val="FF0000"/>
                </a:solidFill>
              </a:rPr>
              <a:t>QCD</a:t>
            </a:r>
          </a:p>
          <a:p>
            <a:r>
              <a:rPr lang="en-US" dirty="0" smtClean="0"/>
              <a:t>Significant body of work, stretching back to 1980, which shows that, in the presence of DCSB, the dressed-</a:t>
            </a:r>
            <a:r>
              <a:rPr lang="en-US" dirty="0" err="1" smtClean="0"/>
              <a:t>fermion</a:t>
            </a:r>
            <a:r>
              <a:rPr lang="en-US" dirty="0" smtClean="0"/>
              <a:t>-photon vertex is materially altered from the bare form: </a:t>
            </a:r>
            <a:r>
              <a:rPr lang="el-GR" i="1" dirty="0" smtClean="0"/>
              <a:t>γ</a:t>
            </a:r>
            <a:r>
              <a:rPr lang="el-GR" i="1" baseline="-25000" dirty="0" smtClean="0"/>
              <a:t>μ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Obvious, because with  </a:t>
            </a:r>
          </a:p>
          <a:p>
            <a:pPr lvl="1">
              <a:buNone/>
            </a:pPr>
            <a:r>
              <a:rPr lang="en-US" i="1" dirty="0" smtClean="0"/>
              <a:t>			A(p</a:t>
            </a:r>
            <a:r>
              <a:rPr lang="en-US" i="1" baseline="30000" dirty="0" smtClean="0"/>
              <a:t>2</a:t>
            </a:r>
            <a:r>
              <a:rPr lang="en-US" i="1" dirty="0" smtClean="0"/>
              <a:t>) ≠ 1</a:t>
            </a:r>
            <a:r>
              <a:rPr lang="en-US" dirty="0" smtClean="0"/>
              <a:t>  and  </a:t>
            </a:r>
            <a:r>
              <a:rPr lang="en-US" i="1" dirty="0" smtClean="0"/>
              <a:t>B(p</a:t>
            </a:r>
            <a:r>
              <a:rPr lang="en-US" i="1" baseline="30000" dirty="0" smtClean="0"/>
              <a:t>2</a:t>
            </a:r>
            <a:r>
              <a:rPr lang="en-US" i="1" dirty="0" smtClean="0"/>
              <a:t>) ≠</a:t>
            </a:r>
            <a:r>
              <a:rPr lang="en-US" dirty="0" smtClean="0"/>
              <a:t> </a:t>
            </a:r>
            <a:r>
              <a:rPr lang="en-US" i="1" dirty="0" smtClean="0"/>
              <a:t>constant</a:t>
            </a:r>
            <a:r>
              <a:rPr lang="en-US" dirty="0" smtClean="0"/>
              <a:t>, </a:t>
            </a:r>
          </a:p>
          <a:p>
            <a:pPr lvl="1">
              <a:buNone/>
            </a:pPr>
            <a:r>
              <a:rPr lang="en-US" dirty="0" smtClean="0"/>
              <a:t>the bare vertex cannot satisfy the Ward-Takahashi identity; viz., 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Number of contributors is too numerous to list completely (300 citations to 1</a:t>
            </a:r>
            <a:r>
              <a:rPr lang="en-US" baseline="30000" dirty="0" smtClean="0"/>
              <a:t>st</a:t>
            </a:r>
            <a:r>
              <a:rPr lang="en-US" dirty="0" smtClean="0"/>
              <a:t> J.S. Ball paper), but prominent contributions by: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2000" dirty="0" smtClean="0"/>
              <a:t>J.S. Ball, C.J. Burden, C.D. Roberts, R. </a:t>
            </a:r>
            <a:r>
              <a:rPr lang="en-US" sz="2000" dirty="0" err="1" smtClean="0"/>
              <a:t>Delbourgo</a:t>
            </a:r>
            <a:r>
              <a:rPr lang="en-US" sz="2000" dirty="0" smtClean="0"/>
              <a:t>, A.G. Williams,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H.J. </a:t>
            </a:r>
            <a:r>
              <a:rPr lang="en-US" sz="2000" dirty="0" err="1" smtClean="0"/>
              <a:t>Munczek</a:t>
            </a:r>
            <a:r>
              <a:rPr lang="en-US" sz="2000" dirty="0" smtClean="0"/>
              <a:t>, M.R. Pennington, A. </a:t>
            </a:r>
            <a:r>
              <a:rPr lang="en-US" sz="2000" dirty="0" err="1" smtClean="0"/>
              <a:t>Bashir</a:t>
            </a:r>
            <a:r>
              <a:rPr lang="en-US" sz="2000" dirty="0" smtClean="0"/>
              <a:t>, A. </a:t>
            </a:r>
            <a:r>
              <a:rPr lang="en-US" sz="2000" dirty="0" err="1" smtClean="0"/>
              <a:t>Kizilersu</a:t>
            </a:r>
            <a:r>
              <a:rPr lang="en-US" sz="2000" dirty="0" smtClean="0"/>
              <a:t>, L. Chang, Y.-X. Liu 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Craig Roberts: Opportunities and Challenges of the N* Programme.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Picture 5" descr="WT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60500" y="4241800"/>
            <a:ext cx="6223000" cy="635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59361" y="838200"/>
            <a:ext cx="42274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70C0"/>
                </a:solidFill>
                <a:latin typeface="+mj-lt"/>
              </a:rPr>
              <a:t>Dressed-quark-gluon vertex</a:t>
            </a:r>
            <a:endParaRPr lang="en-US" sz="2400" b="1" i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NStar 2011, JLab 17-20 May - 42pgs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 smtClean="0"/>
              <a:t>Missing Resonances?</a:t>
            </a:r>
            <a:br>
              <a:rPr lang="en-US" sz="3200" dirty="0" smtClean="0"/>
            </a:br>
            <a:r>
              <a:rPr lang="en-US" sz="3200" dirty="0" smtClean="0"/>
              <a:t>Hybrids &amp; Exotics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65437"/>
            <a:ext cx="8229600" cy="4525963"/>
          </a:xfrm>
        </p:spPr>
        <p:txBody>
          <a:bodyPr/>
          <a:lstStyle/>
          <a:p>
            <a:r>
              <a:rPr lang="en-US" i="1" dirty="0" smtClean="0">
                <a:solidFill>
                  <a:srgbClr val="008000"/>
                </a:solidFill>
              </a:rPr>
              <a:t>Develop reaction theory</a:t>
            </a:r>
            <a:r>
              <a:rPr lang="en-US" dirty="0" smtClean="0"/>
              <a:t> that enables extraction of reliable information on resonance parameters and transition form factors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Relate information on resonances and related 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	transition form factors to the non-</a:t>
            </a:r>
            <a:r>
              <a:rPr lang="en-US" dirty="0" err="1" smtClean="0"/>
              <a:t>perturbative</a:t>
            </a:r>
            <a:r>
              <a:rPr lang="en-US" dirty="0" smtClean="0"/>
              <a:t>, 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	strong interaction mechanisms, that are responsible 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	for resonance formation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Understand …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how the interactions between dressed–quarks </a:t>
            </a:r>
          </a:p>
          <a:p>
            <a:pPr lvl="1">
              <a:spcBef>
                <a:spcPts val="0"/>
              </a:spcBef>
              <a:buNone/>
            </a:pPr>
            <a:r>
              <a:rPr lang="en-US" dirty="0" smtClean="0"/>
              <a:t>	and –gluons create ground &amp; excited nucleon states; 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how these interactions emerge from QCD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NStar 2011, JLab 17-20 May - 42pgs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Craig Roberts: Opportunities and Challenges of the N* Programme.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Picture 6" descr="EBA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2971800" cy="289202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352800" y="1295401"/>
            <a:ext cx="5791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1F497D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Truly … the question: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1F497D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“Which </a:t>
            </a:r>
            <a:r>
              <a:rPr kumimoji="0" 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hadron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states and resonances are produced by 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the strongly-interacting part of the Standard Model?”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81200" y="1981200"/>
            <a:ext cx="1077539" cy="33855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chemeClr val="bg2">
                    <a:lumMod val="10000"/>
                  </a:schemeClr>
                </a:solidFill>
              </a:rPr>
              <a:t>Nonp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</a:rPr>
              <a:t>-QCD</a:t>
            </a:r>
            <a:endParaRPr lang="en-US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981201"/>
            <a:ext cx="1447800" cy="3231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500" dirty="0" err="1" smtClean="0">
                <a:solidFill>
                  <a:schemeClr val="bg2">
                    <a:lumMod val="10000"/>
                  </a:schemeClr>
                </a:solidFill>
              </a:rPr>
              <a:t>Hadron</a:t>
            </a:r>
            <a:r>
              <a:rPr lang="en-US" sz="1500" dirty="0" smtClean="0">
                <a:solidFill>
                  <a:schemeClr val="bg2">
                    <a:lumMod val="10000"/>
                  </a:schemeClr>
                </a:solidFill>
              </a:rPr>
              <a:t> Models</a:t>
            </a:r>
            <a:endParaRPr lang="en-US" sz="15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838200"/>
            <a:ext cx="3567195" cy="30777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Dynamical Coupled-Channels Analysis @ EBAC</a:t>
            </a:r>
            <a:endParaRPr lang="en-US" sz="1400" dirty="0">
              <a:solidFill>
                <a:srgbClr val="0000FF"/>
              </a:solidFill>
            </a:endParaRPr>
          </a:p>
        </p:txBody>
      </p:sp>
      <p:pic>
        <p:nvPicPr>
          <p:cNvPr id="12" name="Picture 11" descr="toolk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3765" y="3733800"/>
            <a:ext cx="2210235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Freeform 12"/>
          <p:cNvSpPr/>
          <p:nvPr/>
        </p:nvSpPr>
        <p:spPr bwMode="auto">
          <a:xfrm>
            <a:off x="3259015" y="-107461"/>
            <a:ext cx="707293" cy="3026507"/>
          </a:xfrm>
          <a:custGeom>
            <a:avLst/>
            <a:gdLst>
              <a:gd name="connsiteX0" fmla="*/ 304800 w 707293"/>
              <a:gd name="connsiteY0" fmla="*/ 3026507 h 3026507"/>
              <a:gd name="connsiteX1" fmla="*/ 656493 w 707293"/>
              <a:gd name="connsiteY1" fmla="*/ 353646 h 3026507"/>
              <a:gd name="connsiteX2" fmla="*/ 0 w 707293"/>
              <a:gd name="connsiteY2" fmla="*/ 904630 h 3026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7293" h="3026507">
                <a:moveTo>
                  <a:pt x="304800" y="3026507"/>
                </a:moveTo>
                <a:cubicBezTo>
                  <a:pt x="506046" y="1866899"/>
                  <a:pt x="707293" y="707292"/>
                  <a:pt x="656493" y="353646"/>
                </a:cubicBezTo>
                <a:cubicBezTo>
                  <a:pt x="605693" y="0"/>
                  <a:pt x="302846" y="452315"/>
                  <a:pt x="0" y="904630"/>
                </a:cubicBezTo>
              </a:path>
            </a:pathLst>
          </a:custGeom>
          <a:noFill/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46892" y="2344615"/>
            <a:ext cx="422031" cy="1488831"/>
          </a:xfrm>
          <a:custGeom>
            <a:avLst/>
            <a:gdLst>
              <a:gd name="connsiteX0" fmla="*/ 422031 w 422031"/>
              <a:gd name="connsiteY0" fmla="*/ 1488831 h 1488831"/>
              <a:gd name="connsiteX1" fmla="*/ 23446 w 422031"/>
              <a:gd name="connsiteY1" fmla="*/ 633047 h 1488831"/>
              <a:gd name="connsiteX2" fmla="*/ 281354 w 422031"/>
              <a:gd name="connsiteY2" fmla="*/ 0 h 148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2031" h="1488831">
                <a:moveTo>
                  <a:pt x="422031" y="1488831"/>
                </a:moveTo>
                <a:cubicBezTo>
                  <a:pt x="234461" y="1185008"/>
                  <a:pt x="46892" y="881186"/>
                  <a:pt x="23446" y="633047"/>
                </a:cubicBezTo>
                <a:cubicBezTo>
                  <a:pt x="0" y="384909"/>
                  <a:pt x="140677" y="192454"/>
                  <a:pt x="281354" y="0"/>
                </a:cubicBezTo>
              </a:path>
            </a:pathLst>
          </a:cu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-3907" y="2321169"/>
            <a:ext cx="1973384" cy="1512277"/>
          </a:xfrm>
          <a:custGeom>
            <a:avLst/>
            <a:gdLst>
              <a:gd name="connsiteX0" fmla="*/ 472830 w 1973384"/>
              <a:gd name="connsiteY0" fmla="*/ 1512277 h 1512277"/>
              <a:gd name="connsiteX1" fmla="*/ 250092 w 1973384"/>
              <a:gd name="connsiteY1" fmla="*/ 422031 h 1512277"/>
              <a:gd name="connsiteX2" fmla="*/ 1973384 w 1973384"/>
              <a:gd name="connsiteY2" fmla="*/ 0 h 1512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73384" h="1512277">
                <a:moveTo>
                  <a:pt x="472830" y="1512277"/>
                </a:moveTo>
                <a:cubicBezTo>
                  <a:pt x="236415" y="1093177"/>
                  <a:pt x="0" y="674077"/>
                  <a:pt x="250092" y="422031"/>
                </a:cubicBezTo>
                <a:cubicBezTo>
                  <a:pt x="500184" y="169985"/>
                  <a:pt x="1236784" y="84992"/>
                  <a:pt x="1973384" y="0"/>
                </a:cubicBezTo>
              </a:path>
            </a:pathLst>
          </a:cu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4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6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80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800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800" decel="100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essedqg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2"/>
            <a:ext cx="5486401" cy="16417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 smtClean="0"/>
              <a:t>Dressed-</a:t>
            </a:r>
            <a:br>
              <a:rPr lang="en-US" sz="3200" dirty="0" smtClean="0"/>
            </a:br>
            <a:r>
              <a:rPr lang="en-US" sz="3200" dirty="0" smtClean="0"/>
              <a:t>quark-gluon vertex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/>
          <a:lstStyle/>
          <a:p>
            <a:r>
              <a:rPr lang="en-US" sz="2400" dirty="0" smtClean="0"/>
              <a:t>Single most important feature</a:t>
            </a:r>
          </a:p>
          <a:p>
            <a:pPr lvl="1"/>
            <a:r>
              <a:rPr lang="en-US" sz="2400" dirty="0" err="1" smtClean="0"/>
              <a:t>Perturbative</a:t>
            </a:r>
            <a:r>
              <a:rPr lang="en-US" sz="2400" dirty="0" smtClean="0"/>
              <a:t> vertex is </a:t>
            </a:r>
            <a:r>
              <a:rPr lang="en-US" sz="2400" dirty="0" err="1" smtClean="0"/>
              <a:t>helicity</a:t>
            </a:r>
            <a:r>
              <a:rPr lang="en-US" sz="2400" dirty="0" smtClean="0"/>
              <a:t>-conserving:</a:t>
            </a:r>
          </a:p>
          <a:p>
            <a:pPr lvl="2"/>
            <a:r>
              <a:rPr lang="en-US" sz="2000" dirty="0" smtClean="0"/>
              <a:t>Cannot cause spin-flip transitions</a:t>
            </a:r>
          </a:p>
          <a:p>
            <a:pPr lvl="1"/>
            <a:r>
              <a:rPr lang="en-US" sz="2400" i="1" dirty="0" smtClean="0">
                <a:solidFill>
                  <a:srgbClr val="FF0000"/>
                </a:solidFill>
              </a:rPr>
              <a:t>However, </a:t>
            </a:r>
            <a:r>
              <a:rPr lang="en-US" sz="2400" dirty="0" smtClean="0">
                <a:solidFill>
                  <a:srgbClr val="FF0000"/>
                </a:solidFill>
              </a:rPr>
              <a:t>DCSB introduces </a:t>
            </a:r>
            <a:r>
              <a:rPr lang="en-US" sz="2400" dirty="0" err="1" smtClean="0">
                <a:solidFill>
                  <a:srgbClr val="FF0000"/>
                </a:solidFill>
              </a:rPr>
              <a:t>nonperturbatively</a:t>
            </a:r>
            <a:r>
              <a:rPr lang="en-US" sz="2400" dirty="0" smtClean="0">
                <a:solidFill>
                  <a:srgbClr val="FF0000"/>
                </a:solidFill>
              </a:rPr>
              <a:t> generated structures that very strongly break </a:t>
            </a:r>
            <a:r>
              <a:rPr lang="en-US" sz="2400" dirty="0" err="1" smtClean="0">
                <a:solidFill>
                  <a:srgbClr val="FF0000"/>
                </a:solidFill>
              </a:rPr>
              <a:t>helicity</a:t>
            </a:r>
            <a:r>
              <a:rPr lang="en-US" sz="2400" dirty="0" smtClean="0">
                <a:solidFill>
                  <a:srgbClr val="FF0000"/>
                </a:solidFill>
              </a:rPr>
              <a:t> conservation</a:t>
            </a:r>
          </a:p>
          <a:p>
            <a:pPr lvl="1"/>
            <a:r>
              <a:rPr lang="en-US" sz="2400" dirty="0" smtClean="0"/>
              <a:t>These contributions</a:t>
            </a:r>
          </a:p>
          <a:p>
            <a:pPr lvl="2"/>
            <a:r>
              <a:rPr lang="en-US" sz="2000" dirty="0" smtClean="0"/>
              <a:t>Are large when the dressed-quark mass-function is large</a:t>
            </a:r>
          </a:p>
          <a:p>
            <a:pPr lvl="3"/>
            <a:r>
              <a:rPr lang="en-US" sz="2000" dirty="0" smtClean="0"/>
              <a:t>Therefore vanish in the ultraviolet; i.e., on the </a:t>
            </a:r>
            <a:r>
              <a:rPr lang="en-US" sz="2000" dirty="0" err="1" smtClean="0"/>
              <a:t>perturbative</a:t>
            </a:r>
            <a:r>
              <a:rPr lang="en-US" sz="2000" dirty="0" smtClean="0"/>
              <a:t> domain</a:t>
            </a:r>
          </a:p>
          <a:p>
            <a:pPr lvl="1"/>
            <a:r>
              <a:rPr lang="en-US" sz="2400" dirty="0" smtClean="0"/>
              <a:t>Exact form of the contributions is still the subject of debate </a:t>
            </a:r>
            <a:r>
              <a:rPr lang="en-US" sz="2400" i="1" dirty="0" smtClean="0">
                <a:solidFill>
                  <a:srgbClr val="002060"/>
                </a:solidFill>
              </a:rPr>
              <a:t>but</a:t>
            </a:r>
            <a:r>
              <a:rPr lang="en-US" sz="2400" dirty="0" smtClean="0"/>
              <a:t> their </a:t>
            </a:r>
            <a:r>
              <a:rPr lang="en-US" sz="2400" i="1" dirty="0" smtClean="0">
                <a:solidFill>
                  <a:srgbClr val="FF0000"/>
                </a:solidFill>
              </a:rPr>
              <a:t>existence</a:t>
            </a:r>
            <a:r>
              <a:rPr lang="en-US" sz="2400" dirty="0" smtClean="0"/>
              <a:t> is model-independent  - </a:t>
            </a:r>
            <a:r>
              <a:rPr lang="en-US" sz="2400" i="1" dirty="0" smtClean="0">
                <a:solidFill>
                  <a:srgbClr val="FF0000"/>
                </a:solidFill>
              </a:rPr>
              <a:t>a fact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Craig Roberts: Opportunities and Challenges of the N* Programme.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NStar 2011, JLab 17-20 May - 42pgs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ride-and-prejudi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404510" cy="137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 smtClean="0">
                <a:latin typeface="Trebuchet MS" pitchFamily="34" charset="0"/>
              </a:rPr>
              <a:t>Gap Equation</a:t>
            </a:r>
            <a:br>
              <a:rPr lang="en-US" sz="3200" dirty="0" smtClean="0">
                <a:latin typeface="Trebuchet MS" pitchFamily="34" charset="0"/>
              </a:rPr>
            </a:br>
            <a:r>
              <a:rPr lang="en-US" sz="3200" dirty="0" smtClean="0">
                <a:latin typeface="Trebuchet MS" pitchFamily="34" charset="0"/>
              </a:rPr>
              <a:t>General Form</a:t>
            </a:r>
            <a:endParaRPr lang="en-US" sz="3200" dirty="0">
              <a:latin typeface="Trebuchet M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819400"/>
            <a:ext cx="7924800" cy="34290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 b="1" i="1" dirty="0" smtClean="0">
                <a:solidFill>
                  <a:srgbClr val="0070C0"/>
                </a:solidFill>
              </a:rPr>
              <a:t>D</a:t>
            </a:r>
            <a:r>
              <a:rPr lang="el-GR" sz="2400" b="1" i="1" baseline="-25000" dirty="0" smtClean="0">
                <a:solidFill>
                  <a:srgbClr val="0070C0"/>
                </a:solidFill>
              </a:rPr>
              <a:t>μν</a:t>
            </a:r>
            <a:r>
              <a:rPr lang="en-US" sz="2400" b="1" i="1" dirty="0" smtClean="0">
                <a:solidFill>
                  <a:srgbClr val="0070C0"/>
                </a:solidFill>
              </a:rPr>
              <a:t>(k) – dressed-gluon propagator</a:t>
            </a:r>
          </a:p>
          <a:p>
            <a:pPr>
              <a:buFont typeface="Wingdings" pitchFamily="2" charset="2"/>
              <a:buChar char="Ø"/>
            </a:pPr>
            <a:r>
              <a:rPr lang="en-US" sz="2400" b="1" i="1" dirty="0" smtClean="0">
                <a:solidFill>
                  <a:srgbClr val="FF0000"/>
                </a:solidFill>
              </a:rPr>
              <a:t>Γ</a:t>
            </a:r>
            <a:r>
              <a:rPr lang="el-GR" sz="2400" b="1" i="1" baseline="-25000" dirty="0" smtClean="0">
                <a:solidFill>
                  <a:srgbClr val="FF0000"/>
                </a:solidFill>
              </a:rPr>
              <a:t>ν</a:t>
            </a:r>
            <a:r>
              <a:rPr lang="en-US" sz="2400" b="1" i="1" dirty="0" smtClean="0">
                <a:solidFill>
                  <a:srgbClr val="FF0000"/>
                </a:solidFill>
              </a:rPr>
              <a:t>(</a:t>
            </a:r>
            <a:r>
              <a:rPr lang="en-US" sz="2400" b="1" i="1" dirty="0" err="1" smtClean="0">
                <a:solidFill>
                  <a:srgbClr val="FF0000"/>
                </a:solidFill>
              </a:rPr>
              <a:t>q,p</a:t>
            </a:r>
            <a:r>
              <a:rPr lang="en-US" sz="2400" b="1" i="1" dirty="0" smtClean="0">
                <a:solidFill>
                  <a:srgbClr val="FF0000"/>
                </a:solidFill>
              </a:rPr>
              <a:t>) – dressed-quark-gluon vertex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Until 2009, all studies of other </a:t>
            </a:r>
            <a:r>
              <a:rPr lang="en-US" sz="2400" dirty="0" err="1" smtClean="0">
                <a:solidFill>
                  <a:srgbClr val="002060"/>
                </a:solidFill>
              </a:rPr>
              <a:t>hadron</a:t>
            </a:r>
            <a:r>
              <a:rPr lang="en-US" sz="2400" dirty="0" smtClean="0">
                <a:solidFill>
                  <a:srgbClr val="002060"/>
                </a:solidFill>
              </a:rPr>
              <a:t> phenomena used the leading-order term in a symmetry-preserving truncation scheme; viz., </a:t>
            </a:r>
          </a:p>
          <a:p>
            <a:pPr lvl="1"/>
            <a:r>
              <a:rPr lang="en-US" b="1" i="1" dirty="0" smtClean="0">
                <a:solidFill>
                  <a:srgbClr val="0070C0"/>
                </a:solidFill>
              </a:rPr>
              <a:t>D</a:t>
            </a:r>
            <a:r>
              <a:rPr lang="el-GR" b="1" i="1" baseline="-25000" dirty="0" smtClean="0">
                <a:solidFill>
                  <a:srgbClr val="0070C0"/>
                </a:solidFill>
              </a:rPr>
              <a:t>μν</a:t>
            </a:r>
            <a:r>
              <a:rPr lang="en-US" b="1" i="1" dirty="0" smtClean="0">
                <a:solidFill>
                  <a:srgbClr val="0070C0"/>
                </a:solidFill>
              </a:rPr>
              <a:t>(k) =  </a:t>
            </a:r>
            <a:r>
              <a:rPr lang="en-US" dirty="0" smtClean="0">
                <a:solidFill>
                  <a:srgbClr val="002060"/>
                </a:solidFill>
              </a:rPr>
              <a:t>dressed, as described previously</a:t>
            </a:r>
          </a:p>
          <a:p>
            <a:pPr lvl="1"/>
            <a:r>
              <a:rPr lang="en-US" b="1" i="1" dirty="0" smtClean="0">
                <a:solidFill>
                  <a:srgbClr val="FF0000"/>
                </a:solidFill>
              </a:rPr>
              <a:t>Γ</a:t>
            </a:r>
            <a:r>
              <a:rPr lang="el-GR" b="1" i="1" baseline="-25000" dirty="0" smtClean="0">
                <a:solidFill>
                  <a:srgbClr val="FF0000"/>
                </a:solidFill>
              </a:rPr>
              <a:t>ν</a:t>
            </a:r>
            <a:r>
              <a:rPr lang="en-US" b="1" i="1" dirty="0" smtClean="0">
                <a:solidFill>
                  <a:srgbClr val="FF0000"/>
                </a:solidFill>
              </a:rPr>
              <a:t>(</a:t>
            </a:r>
            <a:r>
              <a:rPr lang="en-US" b="1" i="1" dirty="0" err="1" smtClean="0">
                <a:solidFill>
                  <a:srgbClr val="FF0000"/>
                </a:solidFill>
              </a:rPr>
              <a:t>q,p</a:t>
            </a:r>
            <a:r>
              <a:rPr lang="en-US" b="1" i="1" dirty="0" smtClean="0">
                <a:solidFill>
                  <a:srgbClr val="FF0000"/>
                </a:solidFill>
              </a:rPr>
              <a:t>) = </a:t>
            </a:r>
            <a:r>
              <a:rPr lang="el-GR" b="1" i="1" dirty="0" smtClean="0">
                <a:solidFill>
                  <a:srgbClr val="FF0000"/>
                </a:solidFill>
              </a:rPr>
              <a:t>γ</a:t>
            </a:r>
            <a:r>
              <a:rPr lang="el-GR" b="1" i="1" baseline="-25000" dirty="0" smtClean="0">
                <a:solidFill>
                  <a:srgbClr val="FF0000"/>
                </a:solidFill>
              </a:rPr>
              <a:t>μ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</a:p>
          <a:p>
            <a:pPr lvl="2"/>
            <a:r>
              <a:rPr lang="en-US" sz="1800" b="1" i="1" dirty="0" smtClean="0">
                <a:solidFill>
                  <a:srgbClr val="FF0000"/>
                </a:solidFill>
              </a:rPr>
              <a:t>… </a:t>
            </a:r>
            <a:r>
              <a:rPr lang="en-US" sz="1800" dirty="0" smtClean="0">
                <a:solidFill>
                  <a:srgbClr val="002060"/>
                </a:solidFill>
              </a:rPr>
              <a:t>plainly, key </a:t>
            </a:r>
            <a:r>
              <a:rPr lang="en-US" sz="1800" dirty="0" err="1" smtClean="0">
                <a:solidFill>
                  <a:srgbClr val="002060"/>
                </a:solidFill>
              </a:rPr>
              <a:t>nonperturbative</a:t>
            </a:r>
            <a:r>
              <a:rPr lang="en-US" sz="1800" dirty="0" smtClean="0">
                <a:solidFill>
                  <a:srgbClr val="002060"/>
                </a:solidFill>
              </a:rPr>
              <a:t> effects are missed and cannot be recovered through any step-by-step improvement procedure</a:t>
            </a:r>
            <a:endParaRPr lang="en-US" sz="1800" b="1" i="1" dirty="0" smtClean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accent1">
                    <a:lumMod val="75000"/>
                  </a:schemeClr>
                </a:solidFill>
              </a:rPr>
              <a:t>Craig Roberts: Opportunities and Challenges of the N* Programme.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1C35-9060-4508-99D4-470906349AF2}" type="slidenum">
              <a:rPr lang="en-US" smtClean="0">
                <a:solidFill>
                  <a:srgbClr val="404040"/>
                </a:solidFill>
              </a:rPr>
              <a:pPr/>
              <a:t>21</a:t>
            </a:fld>
            <a:endParaRPr lang="en-US">
              <a:solidFill>
                <a:srgbClr val="404040"/>
              </a:solidFill>
            </a:endParaRPr>
          </a:p>
        </p:txBody>
      </p:sp>
      <p:pic>
        <p:nvPicPr>
          <p:cNvPr id="11" name="Picture 10" descr="GapEqAlgeb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1371600"/>
            <a:ext cx="7772400" cy="153178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77000" y="6273225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00" dirty="0" smtClean="0">
              <a:solidFill>
                <a:srgbClr val="002060"/>
              </a:solidFill>
              <a:hlinkClick r:id="rId4"/>
            </a:endParaRPr>
          </a:p>
          <a:p>
            <a:endParaRPr lang="en-US" sz="1600" dirty="0" smtClean="0">
              <a:solidFill>
                <a:srgbClr val="002060"/>
              </a:solidFill>
              <a:hlinkClick r:id="rId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77000" y="4572000"/>
            <a:ext cx="26661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Bender, Roberts &amp; von </a:t>
            </a:r>
            <a:r>
              <a:rPr lang="en-US" sz="1600" i="1" dirty="0" err="1" smtClean="0"/>
              <a:t>Smekal</a:t>
            </a:r>
            <a:endParaRPr lang="en-US" sz="1600" i="1" dirty="0" smtClean="0"/>
          </a:p>
          <a:p>
            <a:r>
              <a:rPr lang="en-US" sz="1600" i="1" dirty="0" err="1" smtClean="0">
                <a:solidFill>
                  <a:srgbClr val="002060"/>
                </a:solidFill>
                <a:hlinkClick r:id="rId4"/>
              </a:rPr>
              <a:t>Phys.Lett</a:t>
            </a:r>
            <a:r>
              <a:rPr lang="en-US" sz="1600" i="1" dirty="0" smtClean="0">
                <a:solidFill>
                  <a:srgbClr val="002060"/>
                </a:solidFill>
                <a:hlinkClick r:id="rId4"/>
              </a:rPr>
              <a:t>. B380 (1996) 7-12</a:t>
            </a:r>
            <a:endParaRPr lang="en-US" sz="1600" i="1" dirty="0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NStar 2011, JLab 17-20 May - 42pgs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ride-and-prejudi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404510" cy="137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 smtClean="0">
                <a:latin typeface="Trebuchet MS" pitchFamily="34" charset="0"/>
              </a:rPr>
              <a:t>Gap Equation</a:t>
            </a:r>
            <a:br>
              <a:rPr lang="en-US" sz="3200" dirty="0" smtClean="0">
                <a:latin typeface="Trebuchet MS" pitchFamily="34" charset="0"/>
              </a:rPr>
            </a:br>
            <a:r>
              <a:rPr lang="en-US" sz="3200" dirty="0" smtClean="0">
                <a:latin typeface="Trebuchet MS" pitchFamily="34" charset="0"/>
              </a:rPr>
              <a:t>General Form</a:t>
            </a:r>
            <a:endParaRPr lang="en-US" sz="3200" dirty="0">
              <a:latin typeface="Trebuchet M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819400"/>
            <a:ext cx="7924800" cy="28956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 b="1" i="1" dirty="0" smtClean="0">
                <a:solidFill>
                  <a:srgbClr val="0070C0"/>
                </a:solidFill>
              </a:rPr>
              <a:t>D</a:t>
            </a:r>
            <a:r>
              <a:rPr lang="el-GR" sz="2400" b="1" i="1" baseline="-25000" dirty="0" smtClean="0">
                <a:solidFill>
                  <a:srgbClr val="0070C0"/>
                </a:solidFill>
              </a:rPr>
              <a:t>μν</a:t>
            </a:r>
            <a:r>
              <a:rPr lang="en-US" sz="2400" b="1" i="1" dirty="0" smtClean="0">
                <a:solidFill>
                  <a:srgbClr val="0070C0"/>
                </a:solidFill>
              </a:rPr>
              <a:t>(k) – dressed-gluon propagator</a:t>
            </a:r>
          </a:p>
          <a:p>
            <a:pPr lvl="1">
              <a:buFont typeface="Wingdings" pitchFamily="2" charset="2"/>
              <a:buChar char="Ø"/>
            </a:pPr>
            <a:r>
              <a:rPr lang="en-US" b="1" i="1" dirty="0" smtClean="0">
                <a:solidFill>
                  <a:srgbClr val="0070C0"/>
                </a:solidFill>
              </a:rPr>
              <a:t>good deal of information available</a:t>
            </a:r>
          </a:p>
          <a:p>
            <a:pPr>
              <a:buFont typeface="Wingdings" pitchFamily="2" charset="2"/>
              <a:buChar char="Ø"/>
            </a:pPr>
            <a:r>
              <a:rPr lang="en-US" sz="2400" b="1" i="1" dirty="0" smtClean="0">
                <a:solidFill>
                  <a:srgbClr val="FF0000"/>
                </a:solidFill>
              </a:rPr>
              <a:t>Γ</a:t>
            </a:r>
            <a:r>
              <a:rPr lang="el-GR" sz="2400" b="1" i="1" baseline="-25000" dirty="0" smtClean="0">
                <a:solidFill>
                  <a:srgbClr val="FF0000"/>
                </a:solidFill>
              </a:rPr>
              <a:t>ν</a:t>
            </a:r>
            <a:r>
              <a:rPr lang="en-US" sz="2400" b="1" i="1" dirty="0" smtClean="0">
                <a:solidFill>
                  <a:srgbClr val="FF0000"/>
                </a:solidFill>
              </a:rPr>
              <a:t>(</a:t>
            </a:r>
            <a:r>
              <a:rPr lang="en-US" sz="2400" b="1" i="1" dirty="0" err="1" smtClean="0">
                <a:solidFill>
                  <a:srgbClr val="FF0000"/>
                </a:solidFill>
              </a:rPr>
              <a:t>q,p</a:t>
            </a:r>
            <a:r>
              <a:rPr lang="en-US" sz="2400" b="1" i="1" dirty="0" smtClean="0">
                <a:solidFill>
                  <a:srgbClr val="FF0000"/>
                </a:solidFill>
              </a:rPr>
              <a:t>) – dressed-quark-gluon vertex</a:t>
            </a:r>
          </a:p>
          <a:p>
            <a:pPr lvl="1">
              <a:buFont typeface="Wingdings" pitchFamily="2" charset="2"/>
              <a:buChar char="Ø"/>
            </a:pPr>
            <a:r>
              <a:rPr lang="en-US" b="1" i="1" dirty="0" smtClean="0">
                <a:solidFill>
                  <a:srgbClr val="FF0000"/>
                </a:solidFill>
              </a:rPr>
              <a:t>Information accumulating 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</a:rPr>
              <a:t>Suppose one has in hand – from anywhere – the exact form of the dressed-quark-gluon vertex </a:t>
            </a:r>
          </a:p>
          <a:p>
            <a:pPr lvl="1">
              <a:spcBef>
                <a:spcPts val="600"/>
              </a:spcBef>
              <a:buNone/>
            </a:pPr>
            <a:r>
              <a:rPr lang="en-US" sz="2400" b="1" i="1" dirty="0" smtClean="0">
                <a:solidFill>
                  <a:srgbClr val="FF0000"/>
                </a:solidFill>
              </a:rPr>
              <a:t>			</a:t>
            </a:r>
            <a:r>
              <a:rPr lang="en-US" sz="2800" b="1" i="1" dirty="0" smtClean="0">
                <a:solidFill>
                  <a:srgbClr val="FF0000"/>
                </a:solidFill>
              </a:rPr>
              <a:t>What is the associated symmetry-</a:t>
            </a:r>
          </a:p>
          <a:p>
            <a:pPr lvl="1">
              <a:spcBef>
                <a:spcPts val="0"/>
              </a:spcBef>
              <a:buNone/>
            </a:pPr>
            <a:r>
              <a:rPr lang="en-US" sz="2800" b="1" i="1" dirty="0">
                <a:solidFill>
                  <a:srgbClr val="FF0000"/>
                </a:solidFill>
              </a:rPr>
              <a:t>	</a:t>
            </a:r>
            <a:r>
              <a:rPr lang="en-US" sz="2800" b="1" i="1" dirty="0" smtClean="0">
                <a:solidFill>
                  <a:srgbClr val="FF0000"/>
                </a:solidFill>
              </a:rPr>
              <a:t>		preserving Bethe-</a:t>
            </a:r>
            <a:r>
              <a:rPr lang="en-US" sz="2800" b="1" i="1" dirty="0" err="1" smtClean="0">
                <a:solidFill>
                  <a:srgbClr val="FF0000"/>
                </a:solidFill>
              </a:rPr>
              <a:t>Salpeter</a:t>
            </a:r>
            <a:r>
              <a:rPr lang="en-US" sz="2800" b="1" i="1" dirty="0" smtClean="0">
                <a:solidFill>
                  <a:srgbClr val="FF0000"/>
                </a:solidFill>
              </a:rPr>
              <a:t> kernel?!</a:t>
            </a:r>
            <a:r>
              <a:rPr lang="en-US" sz="2800" b="1" i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accent1">
                    <a:lumMod val="75000"/>
                  </a:schemeClr>
                </a:solidFill>
              </a:rPr>
              <a:t>Craig Roberts: Opportunities and Challenges of the N* Programme.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1C35-9060-4508-99D4-470906349AF2}" type="slidenum">
              <a:rPr lang="en-US" smtClean="0">
                <a:solidFill>
                  <a:srgbClr val="404040"/>
                </a:solidFill>
              </a:rPr>
              <a:pPr/>
              <a:t>22</a:t>
            </a:fld>
            <a:endParaRPr lang="en-US">
              <a:solidFill>
                <a:srgbClr val="404040"/>
              </a:solidFill>
            </a:endParaRPr>
          </a:p>
        </p:txBody>
      </p:sp>
      <p:pic>
        <p:nvPicPr>
          <p:cNvPr id="11" name="Picture 10" descr="GapEqAlgeb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1363813"/>
            <a:ext cx="7772400" cy="1531787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 bwMode="auto">
          <a:xfrm>
            <a:off x="304800" y="5486400"/>
            <a:ext cx="1828800" cy="484632"/>
          </a:xfrm>
          <a:prstGeom prst="rightArrow">
            <a:avLst>
              <a:gd name="adj1" fmla="val 61264"/>
              <a:gd name="adj2" fmla="val 50000"/>
            </a:avLst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38800" y="2971800"/>
            <a:ext cx="348864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</a:rPr>
              <a:t>If kernels of Bethe-</a:t>
            </a:r>
            <a:r>
              <a:rPr lang="en-US" sz="2000" i="1" dirty="0" err="1" smtClean="0">
                <a:solidFill>
                  <a:srgbClr val="FF0000"/>
                </a:solidFill>
              </a:rPr>
              <a:t>Salpeter</a:t>
            </a:r>
            <a:r>
              <a:rPr lang="en-US" sz="2000" i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2000" i="1" dirty="0" smtClean="0">
                <a:solidFill>
                  <a:srgbClr val="FF0000"/>
                </a:solidFill>
              </a:rPr>
              <a:t>and gap equations don’t match,</a:t>
            </a:r>
          </a:p>
          <a:p>
            <a:r>
              <a:rPr lang="en-US" sz="2000" i="1" dirty="0" smtClean="0">
                <a:solidFill>
                  <a:srgbClr val="FF0000"/>
                </a:solidFill>
              </a:rPr>
              <a:t>one won’t even get </a:t>
            </a:r>
          </a:p>
          <a:p>
            <a:r>
              <a:rPr lang="en-US" sz="2000" i="1" dirty="0" smtClean="0">
                <a:solidFill>
                  <a:srgbClr val="FF0000"/>
                </a:solidFill>
              </a:rPr>
              <a:t>right charge for the </a:t>
            </a:r>
            <a:r>
              <a:rPr lang="en-US" sz="2000" i="1" dirty="0" err="1" smtClean="0">
                <a:solidFill>
                  <a:srgbClr val="FF0000"/>
                </a:solidFill>
              </a:rPr>
              <a:t>pion</a:t>
            </a:r>
            <a:r>
              <a:rPr lang="en-US" sz="2000" i="1" dirty="0" smtClean="0">
                <a:solidFill>
                  <a:srgbClr val="FF0000"/>
                </a:solidFill>
              </a:rPr>
              <a:t>.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NStar 2011, JLab 17-20 May - 42pgs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ride-and-prejudi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898232" cy="1371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 smtClean="0">
                <a:latin typeface="Trebuchet MS" pitchFamily="34" charset="0"/>
              </a:rPr>
              <a:t>Bethe-</a:t>
            </a:r>
            <a:r>
              <a:rPr lang="en-US" sz="3200" dirty="0" err="1" smtClean="0">
                <a:latin typeface="Trebuchet MS" pitchFamily="34" charset="0"/>
              </a:rPr>
              <a:t>Salpeter</a:t>
            </a:r>
            <a:r>
              <a:rPr lang="en-US" sz="3200" dirty="0" smtClean="0">
                <a:latin typeface="Trebuchet MS" pitchFamily="34" charset="0"/>
              </a:rPr>
              <a:t> Equation</a:t>
            </a:r>
            <a:br>
              <a:rPr lang="en-US" sz="3200" dirty="0" smtClean="0">
                <a:latin typeface="Trebuchet MS" pitchFamily="34" charset="0"/>
              </a:rPr>
            </a:br>
            <a:r>
              <a:rPr lang="en-US" sz="3200" dirty="0" smtClean="0">
                <a:latin typeface="Trebuchet MS" pitchFamily="34" charset="0"/>
              </a:rPr>
              <a:t>Bound-State DSE</a:t>
            </a:r>
            <a:endParaRPr lang="en-US" sz="3200" dirty="0">
              <a:latin typeface="Trebuchet M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971800"/>
            <a:ext cx="7924800" cy="28956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 b="1" i="1" dirty="0" smtClean="0">
                <a:solidFill>
                  <a:schemeClr val="tx1">
                    <a:lumMod val="50000"/>
                  </a:schemeClr>
                </a:solidFill>
              </a:rPr>
              <a:t>K(</a:t>
            </a:r>
            <a:r>
              <a:rPr lang="en-US" sz="2400" b="1" i="1" dirty="0" err="1" smtClean="0">
                <a:solidFill>
                  <a:schemeClr val="tx1">
                    <a:lumMod val="50000"/>
                  </a:schemeClr>
                </a:solidFill>
              </a:rPr>
              <a:t>q,k;P</a:t>
            </a:r>
            <a:r>
              <a:rPr lang="en-US" sz="2400" b="1" i="1" dirty="0" smtClean="0">
                <a:solidFill>
                  <a:schemeClr val="tx1">
                    <a:lumMod val="50000"/>
                  </a:schemeClr>
                </a:solidFill>
              </a:rPr>
              <a:t>) – fully amputated, two-particle irreducible, </a:t>
            </a:r>
          </a:p>
          <a:p>
            <a:pPr>
              <a:buNone/>
            </a:pPr>
            <a:r>
              <a:rPr lang="en-US" sz="2400" b="1" i="1" dirty="0">
                <a:solidFill>
                  <a:schemeClr val="tx1">
                    <a:lumMod val="50000"/>
                  </a:schemeClr>
                </a:solidFill>
              </a:rPr>
              <a:t>	</a:t>
            </a:r>
            <a:r>
              <a:rPr lang="en-US" sz="2400" b="1" i="1" dirty="0" smtClean="0">
                <a:solidFill>
                  <a:schemeClr val="tx1">
                    <a:lumMod val="50000"/>
                  </a:schemeClr>
                </a:solidFill>
              </a:rPr>
              <a:t>		quark-</a:t>
            </a:r>
            <a:r>
              <a:rPr lang="en-US" sz="2400" b="1" i="1" dirty="0" err="1" smtClean="0">
                <a:solidFill>
                  <a:schemeClr val="tx1">
                    <a:lumMod val="50000"/>
                  </a:schemeClr>
                </a:solidFill>
              </a:rPr>
              <a:t>antiquark</a:t>
            </a:r>
            <a:r>
              <a:rPr lang="en-US" sz="2400" b="1" i="1" dirty="0" smtClean="0">
                <a:solidFill>
                  <a:schemeClr val="tx1">
                    <a:lumMod val="50000"/>
                  </a:schemeClr>
                </a:solidFill>
              </a:rPr>
              <a:t> scattering kernel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</a:rPr>
              <a:t>Textbook material.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</a:rPr>
              <a:t>Compact.  Visually appealing.  Correct</a:t>
            </a:r>
          </a:p>
          <a:p>
            <a:pPr>
              <a:buFont typeface="Wingdings" pitchFamily="2" charset="2"/>
              <a:buChar char="Ø"/>
            </a:pPr>
            <a:endParaRPr lang="en-US" sz="2200" b="1" dirty="0">
              <a:solidFill>
                <a:schemeClr val="tx1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en-US" sz="3400" b="1" dirty="0" smtClean="0">
                <a:solidFill>
                  <a:srgbClr val="FF0000"/>
                </a:solidFill>
              </a:rPr>
              <a:t>Blocked progress for more than 60 years.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70C0"/>
                </a:solidFill>
              </a:rPr>
              <a:t>Craig Roberts: Opportunities and Challenges of the N* Programme.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1C35-9060-4508-99D4-470906349AF2}" type="slidenum">
              <a:rPr lang="en-US" smtClean="0">
                <a:solidFill>
                  <a:srgbClr val="404040"/>
                </a:solidFill>
              </a:rPr>
              <a:pPr/>
              <a:t>23</a:t>
            </a:fld>
            <a:endParaRPr lang="en-US">
              <a:solidFill>
                <a:srgbClr val="404040"/>
              </a:solidFill>
            </a:endParaRPr>
          </a:p>
        </p:txBody>
      </p:sp>
      <p:pic>
        <p:nvPicPr>
          <p:cNvPr id="11" name="Picture 10" descr="GapEqAlgeb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1752600"/>
            <a:ext cx="7772400" cy="869281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NStar 2011, JLab 17-20 May - 42pgs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ride-and-prejudi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524000" cy="17955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 smtClean="0">
                <a:latin typeface="Trebuchet MS" pitchFamily="34" charset="0"/>
              </a:rPr>
              <a:t>Bethe-</a:t>
            </a:r>
            <a:r>
              <a:rPr lang="en-US" sz="3200" dirty="0" err="1" smtClean="0">
                <a:latin typeface="Trebuchet MS" pitchFamily="34" charset="0"/>
              </a:rPr>
              <a:t>Salpeter</a:t>
            </a:r>
            <a:r>
              <a:rPr lang="en-US" sz="3200" dirty="0" smtClean="0">
                <a:latin typeface="Trebuchet MS" pitchFamily="34" charset="0"/>
              </a:rPr>
              <a:t> Equation</a:t>
            </a:r>
            <a:br>
              <a:rPr lang="en-US" sz="3200" dirty="0" smtClean="0">
                <a:latin typeface="Trebuchet MS" pitchFamily="34" charset="0"/>
              </a:rPr>
            </a:br>
            <a:r>
              <a:rPr lang="en-US" sz="3200" dirty="0" smtClean="0">
                <a:latin typeface="Trebuchet MS" pitchFamily="34" charset="0"/>
              </a:rPr>
              <a:t>General Form</a:t>
            </a:r>
            <a:endParaRPr lang="en-US" sz="3200" dirty="0">
              <a:latin typeface="Trebuchet M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114800"/>
            <a:ext cx="8458200" cy="19812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E</a:t>
            </a: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</a:rPr>
              <a:t>quivalent exact bound-state equation </a:t>
            </a:r>
            <a:r>
              <a:rPr lang="en-US" sz="2400" b="1" i="1" dirty="0" smtClean="0">
                <a:solidFill>
                  <a:srgbClr val="FF0000"/>
                </a:solidFill>
              </a:rPr>
              <a:t>but </a:t>
            </a: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</a:rPr>
              <a:t>in this</a:t>
            </a:r>
            <a:r>
              <a:rPr lang="en-US" sz="2400" b="1" i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</a:rPr>
              <a:t>form </a:t>
            </a:r>
          </a:p>
          <a:p>
            <a:pPr lvl="1">
              <a:buNone/>
            </a:pP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</a:rPr>
              <a:t>	K(</a:t>
            </a:r>
            <a:r>
              <a:rPr lang="en-US" sz="2400" b="1" dirty="0" err="1" smtClean="0">
                <a:solidFill>
                  <a:schemeClr val="tx1">
                    <a:lumMod val="50000"/>
                  </a:schemeClr>
                </a:solidFill>
              </a:rPr>
              <a:t>q,k;P</a:t>
            </a: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</a:rPr>
              <a:t>) → </a:t>
            </a:r>
            <a:r>
              <a:rPr lang="el-GR" sz="2400" b="1" dirty="0" smtClean="0">
                <a:solidFill>
                  <a:srgbClr val="FF0000"/>
                </a:solidFill>
              </a:rPr>
              <a:t>Λ</a:t>
            </a:r>
            <a:r>
              <a:rPr lang="en-US" sz="2400" b="1" dirty="0" smtClean="0">
                <a:solidFill>
                  <a:srgbClr val="FF0000"/>
                </a:solidFill>
              </a:rPr>
              <a:t>(</a:t>
            </a:r>
            <a:r>
              <a:rPr lang="en-US" sz="2400" b="1" dirty="0" err="1" smtClean="0">
                <a:solidFill>
                  <a:srgbClr val="FF0000"/>
                </a:solidFill>
              </a:rPr>
              <a:t>q,k;P</a:t>
            </a:r>
            <a:r>
              <a:rPr lang="en-US" sz="2400" b="1" dirty="0" smtClean="0">
                <a:solidFill>
                  <a:srgbClr val="FF0000"/>
                </a:solidFill>
              </a:rPr>
              <a:t>)</a:t>
            </a:r>
          </a:p>
          <a:p>
            <a:pPr lvl="1">
              <a:buNone/>
            </a:pP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</a:rPr>
              <a:t>which is </a:t>
            </a:r>
            <a:r>
              <a:rPr lang="en-US" sz="2400" b="1" i="1" dirty="0" smtClean="0">
                <a:solidFill>
                  <a:srgbClr val="FF0000"/>
                </a:solidFill>
              </a:rPr>
              <a:t>completely determined by dressed-quark self-energy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</a:rPr>
              <a:t>Enables derivation of a Ward-Takahashi identity for </a:t>
            </a:r>
            <a:r>
              <a:rPr lang="el-GR" sz="2400" b="1" dirty="0" smtClean="0">
                <a:solidFill>
                  <a:schemeClr val="tx1">
                    <a:lumMod val="50000"/>
                  </a:schemeClr>
                </a:solidFill>
              </a:rPr>
              <a:t>Λ</a:t>
            </a: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</a:rPr>
              <a:t>(</a:t>
            </a:r>
            <a:r>
              <a:rPr lang="en-US" sz="2400" b="1" dirty="0" err="1" smtClean="0">
                <a:solidFill>
                  <a:schemeClr val="tx1">
                    <a:lumMod val="50000"/>
                  </a:schemeClr>
                </a:solidFill>
              </a:rPr>
              <a:t>q,k;P</a:t>
            </a: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Craig Roberts: Opportunities and Challenges of the N* Programme.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1C35-9060-4508-99D4-470906349AF2}" type="slidenum">
              <a:rPr lang="en-US" smtClean="0">
                <a:solidFill>
                  <a:srgbClr val="404040"/>
                </a:solidFill>
              </a:rPr>
              <a:pPr/>
              <a:t>24</a:t>
            </a:fld>
            <a:endParaRPr lang="en-US">
              <a:solidFill>
                <a:srgbClr val="404040"/>
              </a:solidFill>
            </a:endParaRPr>
          </a:p>
        </p:txBody>
      </p:sp>
      <p:pic>
        <p:nvPicPr>
          <p:cNvPr id="11" name="Picture 10" descr="GapEqAlgebr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1828800"/>
            <a:ext cx="8098276" cy="2286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0" y="838200"/>
            <a:ext cx="33957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Lei Chang and C.D. Roberts</a:t>
            </a:r>
          </a:p>
          <a:p>
            <a:r>
              <a:rPr lang="en-US" dirty="0" smtClean="0">
                <a:solidFill>
                  <a:srgbClr val="7030A0"/>
                </a:solidFill>
                <a:hlinkClick r:id="rId5"/>
              </a:rPr>
              <a:t>0903.5461 [</a:t>
            </a:r>
            <a:r>
              <a:rPr lang="en-US" dirty="0" err="1" smtClean="0">
                <a:solidFill>
                  <a:srgbClr val="7030A0"/>
                </a:solidFill>
                <a:hlinkClick r:id="rId5"/>
              </a:rPr>
              <a:t>nucl-th</a:t>
            </a:r>
            <a:r>
              <a:rPr lang="en-US" dirty="0" smtClean="0">
                <a:solidFill>
                  <a:srgbClr val="7030A0"/>
                </a:solidFill>
                <a:hlinkClick r:id="rId5"/>
              </a:rPr>
              <a:t>]</a:t>
            </a:r>
            <a:endParaRPr lang="en-US" dirty="0" smtClean="0">
              <a:solidFill>
                <a:srgbClr val="7030A0"/>
              </a:solidFill>
            </a:endParaRPr>
          </a:p>
          <a:p>
            <a:r>
              <a:rPr lang="en-US" dirty="0" smtClean="0">
                <a:solidFill>
                  <a:srgbClr val="7030A0"/>
                </a:solidFill>
              </a:rPr>
              <a:t>Phys. Rev. </a:t>
            </a:r>
            <a:r>
              <a:rPr lang="en-US" dirty="0" err="1" smtClean="0">
                <a:solidFill>
                  <a:srgbClr val="7030A0"/>
                </a:solidFill>
              </a:rPr>
              <a:t>Lett</a:t>
            </a:r>
            <a:r>
              <a:rPr lang="en-US" dirty="0" smtClean="0">
                <a:solidFill>
                  <a:srgbClr val="7030A0"/>
                </a:solidFill>
              </a:rPr>
              <a:t>. 103 (2009) 081601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NStar 2011, JLab 17-20 May - 42pgs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apEqAlgeb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752600"/>
            <a:ext cx="6358269" cy="2971800"/>
          </a:xfrm>
          <a:prstGeom prst="rect">
            <a:avLst/>
          </a:prstGeom>
        </p:spPr>
      </p:pic>
      <p:pic>
        <p:nvPicPr>
          <p:cNvPr id="8" name="Picture 7" descr="pride-and-prejudi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524000" cy="17955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 smtClean="0">
                <a:latin typeface="Trebuchet MS" pitchFamily="34" charset="0"/>
              </a:rPr>
              <a:t>Ward-Takahashi Identity</a:t>
            </a:r>
            <a:br>
              <a:rPr lang="en-US" sz="3200" dirty="0" smtClean="0">
                <a:latin typeface="Trebuchet MS" pitchFamily="34" charset="0"/>
              </a:rPr>
            </a:br>
            <a:r>
              <a:rPr lang="en-US" sz="3200" dirty="0" smtClean="0">
                <a:latin typeface="Trebuchet MS" pitchFamily="34" charset="0"/>
              </a:rPr>
              <a:t>Bethe-</a:t>
            </a:r>
            <a:r>
              <a:rPr lang="en-US" sz="3200" dirty="0" err="1" smtClean="0">
                <a:latin typeface="Trebuchet MS" pitchFamily="34" charset="0"/>
              </a:rPr>
              <a:t>Salpeter</a:t>
            </a:r>
            <a:r>
              <a:rPr lang="en-US" sz="3200" dirty="0" smtClean="0">
                <a:latin typeface="Trebuchet MS" pitchFamily="34" charset="0"/>
              </a:rPr>
              <a:t> Kernel</a:t>
            </a:r>
            <a:endParaRPr lang="en-US" sz="3200" dirty="0">
              <a:latin typeface="Trebuchet M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800600"/>
            <a:ext cx="8458200" cy="16002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Now, for first time, it’s possible to formulate an </a:t>
            </a:r>
            <a:r>
              <a:rPr lang="en-US" sz="2400" i="1" dirty="0" err="1" smtClean="0">
                <a:solidFill>
                  <a:schemeClr val="tx1">
                    <a:lumMod val="50000"/>
                  </a:schemeClr>
                </a:solidFill>
              </a:rPr>
              <a:t>Ansatz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for </a:t>
            </a: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	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Bethe-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Salpeter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kernel given </a:t>
            </a:r>
            <a:r>
              <a:rPr lang="en-US" sz="2400" i="1" dirty="0" smtClean="0">
                <a:solidFill>
                  <a:srgbClr val="FF0000"/>
                </a:solidFill>
              </a:rPr>
              <a:t>any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i="1" dirty="0" smtClean="0">
                <a:solidFill>
                  <a:srgbClr val="FF0000"/>
                </a:solidFill>
              </a:rPr>
              <a:t>form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for the dressed-quark-gluon vertex by using this identity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7030A0"/>
                </a:solidFill>
              </a:rPr>
              <a:t>This enables the identification and elucidation of a wide range 			of novel consequences of DCSB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Craig Roberts: Opportunities and Challenges of the N* Programme.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1C35-9060-4508-99D4-470906349AF2}" type="slidenum">
              <a:rPr lang="en-US" smtClean="0">
                <a:solidFill>
                  <a:srgbClr val="404040"/>
                </a:solidFill>
              </a:rPr>
              <a:pPr/>
              <a:t>25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838200"/>
            <a:ext cx="33957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Lei Chang and C.D. Roberts</a:t>
            </a:r>
          </a:p>
          <a:p>
            <a:r>
              <a:rPr lang="en-US" dirty="0" smtClean="0">
                <a:solidFill>
                  <a:srgbClr val="7030A0"/>
                </a:solidFill>
                <a:hlinkClick r:id="rId4"/>
              </a:rPr>
              <a:t>0903.5461 [</a:t>
            </a:r>
            <a:r>
              <a:rPr lang="en-US" dirty="0" err="1" smtClean="0">
                <a:solidFill>
                  <a:srgbClr val="7030A0"/>
                </a:solidFill>
                <a:hlinkClick r:id="rId4"/>
              </a:rPr>
              <a:t>nucl-th</a:t>
            </a:r>
            <a:r>
              <a:rPr lang="en-US" dirty="0" smtClean="0">
                <a:solidFill>
                  <a:srgbClr val="7030A0"/>
                </a:solidFill>
                <a:hlinkClick r:id="rId4"/>
              </a:rPr>
              <a:t>]</a:t>
            </a:r>
            <a:endParaRPr lang="en-US" dirty="0" smtClean="0">
              <a:solidFill>
                <a:srgbClr val="7030A0"/>
              </a:solidFill>
            </a:endParaRPr>
          </a:p>
          <a:p>
            <a:r>
              <a:rPr lang="en-US" dirty="0" smtClean="0">
                <a:solidFill>
                  <a:srgbClr val="7030A0"/>
                </a:solidFill>
              </a:rPr>
              <a:t>Phys. Rev. </a:t>
            </a:r>
            <a:r>
              <a:rPr lang="en-US" dirty="0" err="1" smtClean="0">
                <a:solidFill>
                  <a:srgbClr val="7030A0"/>
                </a:solidFill>
              </a:rPr>
              <a:t>Lett</a:t>
            </a:r>
            <a:r>
              <a:rPr lang="en-US" dirty="0" smtClean="0">
                <a:solidFill>
                  <a:srgbClr val="7030A0"/>
                </a:solidFill>
              </a:rPr>
              <a:t>. 103 (2009) 081601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57600" y="2438400"/>
            <a:ext cx="4187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i</a:t>
            </a:r>
            <a:r>
              <a:rPr lang="el-GR" dirty="0" smtClean="0"/>
              <a:t>γ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4267200" y="2438400"/>
            <a:ext cx="457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i</a:t>
            </a:r>
            <a:r>
              <a:rPr lang="el-GR" dirty="0" smtClean="0"/>
              <a:t>γ</a:t>
            </a:r>
            <a:r>
              <a:rPr lang="en-US" baseline="-25000" dirty="0" smtClean="0"/>
              <a:t>5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NStar 2011, JLab 17-20 May - 42pgs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 smtClean="0">
                <a:latin typeface="Trebuchet MS" pitchFamily="34" charset="0"/>
              </a:rPr>
              <a:t>Dressed-quark anomalous</a:t>
            </a:r>
            <a:br>
              <a:rPr lang="en-US" sz="3200" dirty="0" smtClean="0">
                <a:latin typeface="Trebuchet MS" pitchFamily="34" charset="0"/>
              </a:rPr>
            </a:br>
            <a:r>
              <a:rPr lang="en-US" sz="3200" dirty="0" smtClean="0">
                <a:latin typeface="Trebuchet MS" pitchFamily="34" charset="0"/>
              </a:rPr>
              <a:t>magnetic moments</a:t>
            </a:r>
            <a:endParaRPr lang="en-US" sz="3200" dirty="0">
              <a:latin typeface="Trebuchet M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458200" cy="4267200"/>
          </a:xfrm>
        </p:spPr>
        <p:txBody>
          <a:bodyPr/>
          <a:lstStyle/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9900"/>
                </a:solidFill>
              </a:rPr>
              <a:t> </a:t>
            </a:r>
            <a:r>
              <a:rPr lang="en-US" sz="2000" b="1" dirty="0">
                <a:solidFill>
                  <a:srgbClr val="009900"/>
                </a:solidFill>
              </a:rPr>
              <a:t>	</a:t>
            </a:r>
            <a:r>
              <a:rPr lang="en-US" sz="2000" b="1" dirty="0" smtClean="0">
                <a:solidFill>
                  <a:srgbClr val="009900"/>
                </a:solidFill>
              </a:rPr>
              <a:t>	  </a:t>
            </a: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</a:rPr>
              <a:t>Three strongly-dressed and essentially-</a:t>
            </a:r>
          </a:p>
          <a:p>
            <a:pPr>
              <a:spcAft>
                <a:spcPts val="1200"/>
              </a:spcAft>
              <a:buNone/>
            </a:pP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	</a:t>
            </a:r>
            <a:r>
              <a:rPr lang="en-US" sz="2400" b="1" dirty="0" err="1" smtClean="0">
                <a:solidFill>
                  <a:schemeClr val="tx1">
                    <a:lumMod val="50000"/>
                  </a:schemeClr>
                </a:solidFill>
              </a:rPr>
              <a:t>nonperturbative</a:t>
            </a: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</a:rPr>
              <a:t> contributions to dressed-quark-gluon vertex:</a:t>
            </a:r>
          </a:p>
          <a:p>
            <a:pPr>
              <a:spcAft>
                <a:spcPts val="1200"/>
              </a:spcAft>
              <a:buNone/>
            </a:pPr>
            <a:endParaRPr lang="en-US" sz="2400" b="1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Craig Roberts: Opportunities and Challenges of the N* Programme.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1C35-9060-4508-99D4-470906349AF2}" type="slidenum">
              <a:rPr lang="en-US" smtClean="0">
                <a:solidFill>
                  <a:srgbClr val="404040"/>
                </a:solidFill>
              </a:rPr>
              <a:pPr/>
              <a:t>26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762000" y="1295400"/>
            <a:ext cx="1447800" cy="838200"/>
          </a:xfrm>
          <a:prstGeom prst="rightArrow">
            <a:avLst/>
          </a:prstGeom>
          <a:noFill/>
          <a:ln w="9525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Calibri" pitchFamily="34" charset="0"/>
              </a:rPr>
              <a:t>DCSB</a:t>
            </a:r>
          </a:p>
        </p:txBody>
      </p:sp>
      <p:pic>
        <p:nvPicPr>
          <p:cNvPr id="7" name="Picture 6" descr="Gamma4Gamma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2433028"/>
            <a:ext cx="6076950" cy="3453421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 bwMode="auto">
          <a:xfrm>
            <a:off x="1600200" y="2667000"/>
            <a:ext cx="1905000" cy="158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152400" y="2438400"/>
            <a:ext cx="26403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Ball-Chiu term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Vanishes if no DCSB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Appearance driven by STI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2590800" y="3505200"/>
            <a:ext cx="990600" cy="158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152400" y="3352800"/>
            <a:ext cx="412093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2060"/>
                </a:solidFill>
              </a:rPr>
              <a:t>Anom</a:t>
            </a:r>
            <a:r>
              <a:rPr lang="en-US" dirty="0" smtClean="0">
                <a:solidFill>
                  <a:srgbClr val="002060"/>
                </a:solidFill>
              </a:rPr>
              <a:t>. </a:t>
            </a:r>
            <a:r>
              <a:rPr lang="en-US" dirty="0" err="1" smtClean="0">
                <a:solidFill>
                  <a:srgbClr val="002060"/>
                </a:solidFill>
              </a:rPr>
              <a:t>chrom</a:t>
            </a:r>
            <a:r>
              <a:rPr lang="en-US" dirty="0" smtClean="0">
                <a:solidFill>
                  <a:srgbClr val="002060"/>
                </a:solidFill>
              </a:rPr>
              <a:t>. mag. mom.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contribution to vertex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Similar properties to BC term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Strength commensurate with lattice-QCD</a:t>
            </a:r>
          </a:p>
          <a:p>
            <a:pPr lvl="1"/>
            <a:r>
              <a:rPr lang="en-US" dirty="0" err="1" smtClean="0">
                <a:solidFill>
                  <a:srgbClr val="002060"/>
                </a:solidFill>
              </a:rPr>
              <a:t>Skullerud</a:t>
            </a:r>
            <a:r>
              <a:rPr lang="en-US" dirty="0" smtClean="0">
                <a:solidFill>
                  <a:srgbClr val="002060"/>
                </a:solidFill>
              </a:rPr>
              <a:t>, Bowman, </a:t>
            </a:r>
            <a:r>
              <a:rPr lang="en-US" dirty="0" err="1" smtClean="0">
                <a:solidFill>
                  <a:srgbClr val="002060"/>
                </a:solidFill>
              </a:rPr>
              <a:t>Kizilersu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i="1" dirty="0" smtClean="0">
                <a:solidFill>
                  <a:srgbClr val="002060"/>
                </a:solidFill>
              </a:rPr>
              <a:t>et al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</a:p>
          <a:p>
            <a:pPr lvl="1"/>
            <a:r>
              <a:rPr lang="en-US" dirty="0" err="1" smtClean="0">
                <a:solidFill>
                  <a:srgbClr val="002060"/>
                </a:solidFill>
              </a:rPr>
              <a:t>hep</a:t>
            </a:r>
            <a:r>
              <a:rPr lang="en-US" dirty="0" smtClean="0">
                <a:solidFill>
                  <a:srgbClr val="002060"/>
                </a:solidFill>
              </a:rPr>
              <a:t>-ph/0303176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28600" y="5257800"/>
            <a:ext cx="33436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Role and importance is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novel discovery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Essential to recover </a:t>
            </a:r>
            <a:r>
              <a:rPr lang="en-US" dirty="0" err="1" smtClean="0">
                <a:solidFill>
                  <a:srgbClr val="002060"/>
                </a:solidFill>
              </a:rPr>
              <a:t>pQCD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Constructive interference with </a:t>
            </a:r>
            <a:r>
              <a:rPr lang="el-GR" i="1" dirty="0" smtClean="0">
                <a:solidFill>
                  <a:srgbClr val="002060"/>
                </a:solidFill>
              </a:rPr>
              <a:t>Γ</a:t>
            </a:r>
            <a:r>
              <a:rPr lang="en-US" i="1" baseline="30000" dirty="0" smtClean="0">
                <a:solidFill>
                  <a:srgbClr val="002060"/>
                </a:solidFill>
              </a:rPr>
              <a:t>5</a:t>
            </a:r>
            <a:endParaRPr lang="en-US" i="1" baseline="30000" dirty="0">
              <a:solidFill>
                <a:srgbClr val="002060"/>
              </a:solidFill>
            </a:endParaRPr>
          </a:p>
        </p:txBody>
      </p:sp>
      <p:cxnSp>
        <p:nvCxnSpPr>
          <p:cNvPr id="44" name="Straight Arrow Connector 43"/>
          <p:cNvCxnSpPr/>
          <p:nvPr/>
        </p:nvCxnSpPr>
        <p:spPr bwMode="auto">
          <a:xfrm rot="16200000" flipV="1">
            <a:off x="3962400" y="4267200"/>
            <a:ext cx="533400" cy="228600"/>
          </a:xfrm>
          <a:prstGeom prst="straightConnector1">
            <a:avLst/>
          </a:prstGeom>
          <a:noFill/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 flipV="1">
            <a:off x="685800" y="4648200"/>
            <a:ext cx="3657600" cy="685800"/>
          </a:xfrm>
          <a:prstGeom prst="line">
            <a:avLst/>
          </a:prstGeom>
          <a:noFill/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0" y="0"/>
            <a:ext cx="31406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L. Chang, Y. –X. Liu and C.D. Roberts</a:t>
            </a:r>
            <a:br>
              <a:rPr lang="en-US" sz="1600" i="1" dirty="0" smtClean="0"/>
            </a:br>
            <a:r>
              <a:rPr lang="en-US" sz="1600" i="1" dirty="0" smtClean="0">
                <a:hlinkClick r:id="rId3"/>
              </a:rPr>
              <a:t>arXiv:1009.3458 [</a:t>
            </a:r>
            <a:r>
              <a:rPr lang="en-US" sz="1600" i="1" dirty="0" err="1" smtClean="0">
                <a:hlinkClick r:id="rId3"/>
              </a:rPr>
              <a:t>nucl-th</a:t>
            </a:r>
            <a:r>
              <a:rPr lang="en-US" sz="1600" i="1" dirty="0" smtClean="0">
                <a:hlinkClick r:id="rId3"/>
              </a:rPr>
              <a:t>]</a:t>
            </a:r>
            <a:endParaRPr lang="en-US" sz="1600" i="1" dirty="0" smtClean="0"/>
          </a:p>
          <a:p>
            <a:r>
              <a:rPr lang="en-US" sz="1600" i="1" dirty="0" smtClean="0">
                <a:hlinkClick r:id="rId4"/>
              </a:rPr>
              <a:t>Phys. Rev. </a:t>
            </a:r>
            <a:r>
              <a:rPr lang="en-US" sz="1600" i="1" dirty="0" err="1" smtClean="0">
                <a:hlinkClick r:id="rId4"/>
              </a:rPr>
              <a:t>Lett</a:t>
            </a:r>
            <a:r>
              <a:rPr lang="en-US" sz="1600" i="1" dirty="0" smtClean="0">
                <a:hlinkClick r:id="rId4"/>
              </a:rPr>
              <a:t>. </a:t>
            </a:r>
            <a:r>
              <a:rPr lang="en-US" sz="1600" b="1" i="1" dirty="0" smtClean="0">
                <a:hlinkClick r:id="rId4"/>
              </a:rPr>
              <a:t>106</a:t>
            </a:r>
            <a:r>
              <a:rPr lang="en-US" sz="1600" i="1" dirty="0" smtClean="0">
                <a:hlinkClick r:id="rId4"/>
              </a:rPr>
              <a:t> (2011) 072001</a:t>
            </a:r>
            <a:endParaRPr lang="en-US" sz="1600" i="1" dirty="0" smtClean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NStar 2011, JLab 17-20 May - 42pgs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 smtClean="0">
                <a:latin typeface="Trebuchet MS" pitchFamily="34" charset="0"/>
              </a:rPr>
              <a:t>Dressed-quark anomalous</a:t>
            </a:r>
            <a:br>
              <a:rPr lang="en-US" sz="3200" dirty="0" smtClean="0">
                <a:latin typeface="Trebuchet MS" pitchFamily="34" charset="0"/>
              </a:rPr>
            </a:br>
            <a:r>
              <a:rPr lang="en-US" sz="3200" dirty="0" smtClean="0">
                <a:latin typeface="Trebuchet MS" pitchFamily="34" charset="0"/>
              </a:rPr>
              <a:t>magnetic moments</a:t>
            </a:r>
            <a:endParaRPr lang="en-US" sz="3200" dirty="0">
              <a:latin typeface="Trebuchet MS" pitchFamily="34" charset="0"/>
            </a:endParaRPr>
          </a:p>
        </p:txBody>
      </p:sp>
      <p:pic>
        <p:nvPicPr>
          <p:cNvPr id="9" name="Content Placeholder 8" descr="KappaACEM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724400" y="1371600"/>
            <a:ext cx="4288358" cy="35814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accent1">
                    <a:lumMod val="75000"/>
                  </a:schemeClr>
                </a:solidFill>
              </a:rPr>
              <a:t>Craig Roberts: Opportunities and Challenges of the N* Programme.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1C35-9060-4508-99D4-470906349AF2}" type="slidenum">
              <a:rPr lang="en-US" smtClean="0">
                <a:solidFill>
                  <a:srgbClr val="404040"/>
                </a:solidFill>
              </a:rPr>
              <a:pPr/>
              <a:t>27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956370"/>
            <a:ext cx="4419600" cy="3762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</a:rPr>
              <a:t>Formulated and solved general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    Bethe-</a:t>
            </a:r>
            <a:r>
              <a:rPr lang="en-US" sz="2400" dirty="0" err="1" smtClean="0">
                <a:solidFill>
                  <a:srgbClr val="002060"/>
                </a:solidFill>
              </a:rPr>
              <a:t>Salpeter</a:t>
            </a:r>
            <a:r>
              <a:rPr lang="en-US" sz="2400" dirty="0" smtClean="0">
                <a:solidFill>
                  <a:srgbClr val="002060"/>
                </a:solidFill>
              </a:rPr>
              <a:t> equation 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</a:rPr>
              <a:t>Obtained dressed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    electromagnetic vertex 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</a:rPr>
              <a:t>Confined quarks 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    don’t have a mass-shell</a:t>
            </a:r>
          </a:p>
          <a:p>
            <a:pPr lvl="1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000" dirty="0" smtClean="0">
                <a:solidFill>
                  <a:srgbClr val="002060"/>
                </a:solidFill>
              </a:rPr>
              <a:t> Can’t unambiguously define</a:t>
            </a:r>
          </a:p>
          <a:p>
            <a:pPr lvl="1"/>
            <a:r>
              <a:rPr lang="en-US" sz="2000" dirty="0" smtClean="0">
                <a:solidFill>
                  <a:srgbClr val="002060"/>
                </a:solidFill>
              </a:rPr>
              <a:t>    magnetic moments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>
                <a:solidFill>
                  <a:srgbClr val="002060"/>
                </a:solidFill>
              </a:rPr>
              <a:t> But can define</a:t>
            </a:r>
            <a:r>
              <a:rPr lang="en-US" sz="2000" dirty="0" smtClean="0"/>
              <a:t> </a:t>
            </a:r>
          </a:p>
          <a:p>
            <a:pPr lvl="1"/>
            <a:r>
              <a:rPr lang="en-US" sz="2200" i="1" dirty="0" smtClean="0">
                <a:solidFill>
                  <a:srgbClr val="009900"/>
                </a:solidFill>
              </a:rPr>
              <a:t>magnetic moment distribution</a:t>
            </a:r>
            <a:endParaRPr lang="en-US" sz="2200" i="1" dirty="0">
              <a:solidFill>
                <a:srgbClr val="009900"/>
              </a:solidFill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4038600" y="5029200"/>
          <a:ext cx="4800600" cy="1137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76400"/>
                <a:gridCol w="1066800"/>
                <a:gridCol w="1066800"/>
                <a:gridCol w="9906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FF00"/>
                          </a:solidFill>
                        </a:rPr>
                        <a:t>M</a:t>
                      </a:r>
                      <a:r>
                        <a:rPr lang="en-US" sz="2000" baseline="30000" dirty="0" smtClean="0">
                          <a:solidFill>
                            <a:srgbClr val="FFFF00"/>
                          </a:solidFill>
                        </a:rPr>
                        <a:t>E</a:t>
                      </a:r>
                      <a:endParaRPr lang="en-US" sz="2000" baseline="300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solidFill>
                            <a:srgbClr val="FFFF00"/>
                          </a:solidFill>
                        </a:rPr>
                        <a:t>κ</a:t>
                      </a:r>
                      <a:r>
                        <a:rPr lang="en-US" sz="2000" baseline="30000" dirty="0" smtClean="0">
                          <a:solidFill>
                            <a:srgbClr val="FFFF00"/>
                          </a:solidFill>
                        </a:rPr>
                        <a:t>ACM</a:t>
                      </a:r>
                      <a:endParaRPr lang="en-US" sz="2000" baseline="300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solidFill>
                            <a:srgbClr val="FFFF00"/>
                          </a:solidFill>
                        </a:rPr>
                        <a:t>κ</a:t>
                      </a:r>
                      <a:r>
                        <a:rPr lang="en-US" sz="2000" baseline="30000" dirty="0" smtClean="0">
                          <a:solidFill>
                            <a:srgbClr val="FFFF00"/>
                          </a:solidFill>
                        </a:rPr>
                        <a:t>AEM</a:t>
                      </a:r>
                      <a:endParaRPr lang="en-US" sz="2000" baseline="300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Full vertex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Rainbow-ladder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0.048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0" y="4831140"/>
            <a:ext cx="41888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AEM is opposite in sign but of 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    roughly equal magnitude 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    as ACM</a:t>
            </a:r>
          </a:p>
          <a:p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0"/>
            <a:ext cx="31440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L. Chang, Y. –X. Liu and C.D. Roberts</a:t>
            </a:r>
            <a:br>
              <a:rPr lang="en-US" sz="1600" i="1" dirty="0" smtClean="0"/>
            </a:br>
            <a:r>
              <a:rPr lang="en-US" sz="1600" i="1" dirty="0" smtClean="0">
                <a:hlinkClick r:id="rId4"/>
              </a:rPr>
              <a:t>arXiv:1009.3458 [</a:t>
            </a:r>
            <a:r>
              <a:rPr lang="en-US" sz="1600" i="1" dirty="0" err="1" smtClean="0">
                <a:hlinkClick r:id="rId4"/>
              </a:rPr>
              <a:t>nucl-th</a:t>
            </a:r>
            <a:r>
              <a:rPr lang="en-US" sz="1600" i="1" dirty="0" smtClean="0">
                <a:hlinkClick r:id="rId4"/>
              </a:rPr>
              <a:t>]</a:t>
            </a:r>
            <a:endParaRPr lang="en-US" sz="1600" i="1" dirty="0" smtClean="0"/>
          </a:p>
          <a:p>
            <a:r>
              <a:rPr lang="en-US" sz="1600" i="1" dirty="0" smtClean="0">
                <a:hlinkClick r:id="rId5"/>
              </a:rPr>
              <a:t>Phys. Rev. </a:t>
            </a:r>
            <a:r>
              <a:rPr lang="en-US" sz="1600" i="1" dirty="0" err="1" smtClean="0">
                <a:hlinkClick r:id="rId5"/>
              </a:rPr>
              <a:t>Lett</a:t>
            </a:r>
            <a:r>
              <a:rPr lang="en-US" sz="1600" i="1" dirty="0" smtClean="0">
                <a:hlinkClick r:id="rId5"/>
              </a:rPr>
              <a:t>. </a:t>
            </a:r>
            <a:r>
              <a:rPr lang="en-US" sz="1600" b="1" i="1" dirty="0" smtClean="0">
                <a:hlinkClick r:id="rId5"/>
              </a:rPr>
              <a:t>106</a:t>
            </a:r>
            <a:r>
              <a:rPr lang="en-US" sz="1600" i="1" dirty="0" smtClean="0">
                <a:hlinkClick r:id="rId5"/>
              </a:rPr>
              <a:t> (2011) 072001</a:t>
            </a:r>
            <a:endParaRPr lang="en-US" sz="1600" i="1" dirty="0" smtClean="0"/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5867400" y="1600200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rot="5400000">
            <a:off x="4457700" y="2933700"/>
            <a:ext cx="2819400" cy="0"/>
          </a:xfrm>
          <a:prstGeom prst="line">
            <a:avLst/>
          </a:prstGeom>
          <a:noFill/>
          <a:ln w="19050" cap="flat" cmpd="sng" algn="ctr">
            <a:solidFill>
              <a:srgbClr val="FF300D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3581400" y="1905000"/>
            <a:ext cx="15165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Factor of 10 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magnification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NStar 2011, JLab 17-20 May - 42pgs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 smtClean="0">
                <a:latin typeface="Trebuchet MS" pitchFamily="34" charset="0"/>
              </a:rPr>
              <a:t>Dressed-quark anomalous</a:t>
            </a:r>
            <a:br>
              <a:rPr lang="en-US" sz="3200" dirty="0" smtClean="0">
                <a:latin typeface="Trebuchet MS" pitchFamily="34" charset="0"/>
              </a:rPr>
            </a:br>
            <a:r>
              <a:rPr lang="en-US" sz="3200" dirty="0" smtClean="0">
                <a:latin typeface="Trebuchet MS" pitchFamily="34" charset="0"/>
              </a:rPr>
              <a:t>magnetic moments</a:t>
            </a:r>
            <a:endParaRPr lang="en-US" sz="3200" dirty="0">
              <a:latin typeface="Trebuchet MS" pitchFamily="34" charset="0"/>
            </a:endParaRPr>
          </a:p>
        </p:txBody>
      </p:sp>
      <p:pic>
        <p:nvPicPr>
          <p:cNvPr id="9" name="Content Placeholder 8" descr="KappaACEM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724400" y="1371600"/>
            <a:ext cx="4288358" cy="35814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accent1">
                    <a:lumMod val="75000"/>
                  </a:schemeClr>
                </a:solidFill>
              </a:rPr>
              <a:t>Craig Roberts: Opportunities and Challenges of the N* Programme.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1C35-9060-4508-99D4-470906349AF2}" type="slidenum">
              <a:rPr lang="en-US" smtClean="0">
                <a:solidFill>
                  <a:srgbClr val="404040"/>
                </a:solidFill>
              </a:rPr>
              <a:pPr/>
              <a:t>28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4953000"/>
            <a:ext cx="89154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</a:rPr>
              <a:t> Potentially important for elastic and transition form factors, etc.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Significantly, also quite possibly for </a:t>
            </a:r>
            <a:r>
              <a:rPr lang="en-US" sz="2400" dirty="0" err="1" smtClean="0">
                <a:solidFill>
                  <a:srgbClr val="FF0000"/>
                </a:solidFill>
              </a:rPr>
              <a:t>muon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i="1" dirty="0" smtClean="0">
                <a:solidFill>
                  <a:srgbClr val="FF0000"/>
                </a:solidFill>
              </a:rPr>
              <a:t>g-2</a:t>
            </a:r>
            <a:r>
              <a:rPr lang="en-US" sz="2400" dirty="0" smtClean="0">
                <a:solidFill>
                  <a:srgbClr val="FF0000"/>
                </a:solidFill>
              </a:rPr>
              <a:t> – via Box diagram,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	which is not constrained by extant data.  </a:t>
            </a:r>
            <a:r>
              <a:rPr lang="en-US" sz="2000" dirty="0" smtClean="0">
                <a:solidFill>
                  <a:srgbClr val="FF0000"/>
                </a:solidFill>
              </a:rPr>
              <a:t>(I.C. </a:t>
            </a:r>
            <a:r>
              <a:rPr lang="en-US" sz="2000" dirty="0" err="1" smtClean="0">
                <a:solidFill>
                  <a:srgbClr val="FF0000"/>
                </a:solidFill>
              </a:rPr>
              <a:t>Cloët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i="1" dirty="0" smtClean="0">
                <a:solidFill>
                  <a:srgbClr val="FF0000"/>
                </a:solidFill>
              </a:rPr>
              <a:t>et al</a:t>
            </a:r>
            <a:r>
              <a:rPr lang="en-US" sz="2000" dirty="0" smtClean="0">
                <a:solidFill>
                  <a:srgbClr val="FF0000"/>
                </a:solidFill>
              </a:rPr>
              <a:t>.)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0"/>
            <a:ext cx="31440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L. Chang, Y. –X. Liu and C.D. Roberts</a:t>
            </a:r>
            <a:br>
              <a:rPr lang="en-US" sz="1600" i="1" dirty="0" smtClean="0"/>
            </a:br>
            <a:r>
              <a:rPr lang="en-US" sz="1600" i="1" dirty="0" smtClean="0">
                <a:hlinkClick r:id="rId4"/>
              </a:rPr>
              <a:t>arXiv:1009.3458 [</a:t>
            </a:r>
            <a:r>
              <a:rPr lang="en-US" sz="1600" i="1" dirty="0" err="1" smtClean="0">
                <a:hlinkClick r:id="rId4"/>
              </a:rPr>
              <a:t>nucl-th</a:t>
            </a:r>
            <a:r>
              <a:rPr lang="en-US" sz="1600" i="1" dirty="0" smtClean="0">
                <a:hlinkClick r:id="rId4"/>
              </a:rPr>
              <a:t>]</a:t>
            </a:r>
            <a:endParaRPr lang="en-US" sz="1600" i="1" dirty="0" smtClean="0"/>
          </a:p>
          <a:p>
            <a:r>
              <a:rPr lang="en-US" sz="1600" i="1" dirty="0" smtClean="0">
                <a:hlinkClick r:id="rId5"/>
              </a:rPr>
              <a:t>Phys. Rev. </a:t>
            </a:r>
            <a:r>
              <a:rPr lang="en-US" sz="1600" i="1" dirty="0" err="1" smtClean="0">
                <a:hlinkClick r:id="rId5"/>
              </a:rPr>
              <a:t>Lett</a:t>
            </a:r>
            <a:r>
              <a:rPr lang="en-US" sz="1600" i="1" dirty="0" smtClean="0">
                <a:hlinkClick r:id="rId5"/>
              </a:rPr>
              <a:t>. </a:t>
            </a:r>
            <a:r>
              <a:rPr lang="en-US" sz="1600" b="1" i="1" dirty="0" smtClean="0">
                <a:hlinkClick r:id="rId5"/>
              </a:rPr>
              <a:t>106</a:t>
            </a:r>
            <a:r>
              <a:rPr lang="en-US" sz="1600" i="1" dirty="0" smtClean="0">
                <a:hlinkClick r:id="rId5"/>
              </a:rPr>
              <a:t> (2011) 072001</a:t>
            </a:r>
            <a:endParaRPr lang="en-US" i="1" dirty="0" smtClean="0"/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5867400" y="1600200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rot="5400000">
            <a:off x="4457700" y="2933700"/>
            <a:ext cx="2819400" cy="0"/>
          </a:xfrm>
          <a:prstGeom prst="line">
            <a:avLst/>
          </a:prstGeom>
          <a:noFill/>
          <a:ln w="19050" cap="flat" cmpd="sng" algn="ctr">
            <a:solidFill>
              <a:srgbClr val="FF300D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3581400" y="1905000"/>
            <a:ext cx="15165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Factor of 10 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magnification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0" y="956370"/>
            <a:ext cx="4419600" cy="3762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</a:rPr>
              <a:t>Formulated and solved general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    Bethe-</a:t>
            </a:r>
            <a:r>
              <a:rPr lang="en-US" sz="2400" dirty="0" err="1" smtClean="0">
                <a:solidFill>
                  <a:srgbClr val="002060"/>
                </a:solidFill>
              </a:rPr>
              <a:t>Salpeter</a:t>
            </a:r>
            <a:r>
              <a:rPr lang="en-US" sz="2400" dirty="0" smtClean="0">
                <a:solidFill>
                  <a:srgbClr val="002060"/>
                </a:solidFill>
              </a:rPr>
              <a:t> equation 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</a:rPr>
              <a:t>Obtained dressed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    electromagnetic vertex 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</a:rPr>
              <a:t>Confined quarks 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    don’t have a mass-shell</a:t>
            </a:r>
          </a:p>
          <a:p>
            <a:pPr lvl="1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000" dirty="0" smtClean="0">
                <a:solidFill>
                  <a:srgbClr val="002060"/>
                </a:solidFill>
              </a:rPr>
              <a:t> Can’t unambiguously define</a:t>
            </a:r>
          </a:p>
          <a:p>
            <a:pPr lvl="1"/>
            <a:r>
              <a:rPr lang="en-US" sz="2000" dirty="0" smtClean="0">
                <a:solidFill>
                  <a:srgbClr val="002060"/>
                </a:solidFill>
              </a:rPr>
              <a:t>    magnetic moments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>
                <a:solidFill>
                  <a:srgbClr val="002060"/>
                </a:solidFill>
              </a:rPr>
              <a:t> But can define</a:t>
            </a:r>
            <a:r>
              <a:rPr lang="en-US" sz="2000" dirty="0" smtClean="0"/>
              <a:t> </a:t>
            </a:r>
          </a:p>
          <a:p>
            <a:pPr lvl="1"/>
            <a:r>
              <a:rPr lang="en-US" sz="2200" i="1" dirty="0" smtClean="0">
                <a:solidFill>
                  <a:srgbClr val="009900"/>
                </a:solidFill>
              </a:rPr>
              <a:t>magnetic moment distribution</a:t>
            </a:r>
            <a:endParaRPr lang="en-US" sz="2200" i="1" dirty="0">
              <a:solidFill>
                <a:srgbClr val="009900"/>
              </a:solidFill>
            </a:endParaRPr>
          </a:p>
        </p:txBody>
      </p:sp>
      <p:pic>
        <p:nvPicPr>
          <p:cNvPr id="14" name="Picture 13" descr="HLBLgm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62600" y="1524000"/>
            <a:ext cx="2743200" cy="216027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257800" y="3657600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Contemporary theoretical estimates: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	1 – 10 x 10</a:t>
            </a:r>
            <a:r>
              <a:rPr lang="en-US" i="1" baseline="30000" dirty="0" smtClean="0">
                <a:solidFill>
                  <a:srgbClr val="FF0000"/>
                </a:solidFill>
              </a:rPr>
              <a:t>-10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Largest value reduces discrepancy </a:t>
            </a:r>
            <a:r>
              <a:rPr lang="en-US" i="1" dirty="0" err="1" smtClean="0">
                <a:solidFill>
                  <a:srgbClr val="FF0000"/>
                </a:solidFill>
              </a:rPr>
              <a:t>expt.↔theory</a:t>
            </a:r>
            <a:r>
              <a:rPr lang="en-US" i="1" dirty="0" smtClean="0">
                <a:solidFill>
                  <a:srgbClr val="FF0000"/>
                </a:solidFill>
              </a:rPr>
              <a:t> from 3.3</a:t>
            </a:r>
            <a:r>
              <a:rPr lang="el-GR" i="1" dirty="0" smtClean="0">
                <a:solidFill>
                  <a:srgbClr val="FF0000"/>
                </a:solidFill>
              </a:rPr>
              <a:t>σ</a:t>
            </a:r>
            <a:r>
              <a:rPr lang="en-US" i="1" dirty="0" smtClean="0">
                <a:solidFill>
                  <a:srgbClr val="FF0000"/>
                </a:solidFill>
              </a:rPr>
              <a:t> to below 2</a:t>
            </a:r>
            <a:r>
              <a:rPr lang="el-GR" i="1" dirty="0" smtClean="0">
                <a:solidFill>
                  <a:srgbClr val="FF0000"/>
                </a:solidFill>
              </a:rPr>
              <a:t>σ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NStar 2011, JLab 17-20 May - 42pgs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sz="3600" dirty="0" smtClean="0">
                <a:latin typeface="Trebuchet MS" pitchFamily="34" charset="0"/>
              </a:rPr>
              <a:t>Dressed Vertex </a:t>
            </a:r>
            <a:br>
              <a:rPr lang="en-US" sz="3600" dirty="0" smtClean="0">
                <a:latin typeface="Trebuchet MS" pitchFamily="34" charset="0"/>
              </a:rPr>
            </a:br>
            <a:r>
              <a:rPr lang="en-US" sz="3600" dirty="0" smtClean="0">
                <a:latin typeface="Trebuchet MS" pitchFamily="34" charset="0"/>
              </a:rPr>
              <a:t>&amp; Meson Spectrum</a:t>
            </a:r>
            <a:endParaRPr lang="en-US" sz="3600" dirty="0">
              <a:latin typeface="Trebuchet M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46437"/>
            <a:ext cx="8229600" cy="323056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Splitting known experimentally for more than 35 years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Hitherto, no explanation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Systematic symmetry-preserving, </a:t>
            </a:r>
            <a:r>
              <a:rPr lang="en-US" sz="2400" dirty="0" err="1" smtClean="0"/>
              <a:t>Poincaré</a:t>
            </a:r>
            <a:r>
              <a:rPr lang="en-US" sz="2400" dirty="0" smtClean="0"/>
              <a:t>-covariant DSE truncation scheme of </a:t>
            </a:r>
            <a:r>
              <a:rPr lang="en-US" sz="2400" dirty="0" err="1" smtClean="0">
                <a:hlinkClick r:id="rId3"/>
              </a:rPr>
              <a:t>nucl-th</a:t>
            </a:r>
            <a:r>
              <a:rPr lang="en-US" sz="2400" dirty="0" smtClean="0">
                <a:hlinkClick r:id="rId3"/>
              </a:rPr>
              <a:t>/9602012</a:t>
            </a:r>
            <a:r>
              <a:rPr lang="en-US" sz="2400" dirty="0" smtClean="0"/>
              <a:t>.</a:t>
            </a:r>
          </a:p>
          <a:p>
            <a:pPr lvl="1">
              <a:buFont typeface="Courier New" pitchFamily="49" charset="0"/>
              <a:buChar char="o"/>
            </a:pPr>
            <a:r>
              <a:rPr lang="en-US" sz="2200" dirty="0" smtClean="0"/>
              <a:t>Never better than ∼ ⅟₄ of splitting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Constructing kernel skeleton-diagram-by-diagram, </a:t>
            </a:r>
          </a:p>
          <a:p>
            <a:pPr>
              <a:buNone/>
            </a:pPr>
            <a:r>
              <a:rPr lang="en-US" sz="2400" dirty="0" smtClean="0"/>
              <a:t>	DCSB cannot be faithfully expressed: </a:t>
            </a:r>
          </a:p>
          <a:p>
            <a:pPr>
              <a:buNone/>
            </a:pPr>
            <a:r>
              <a:rPr lang="en-US" sz="2400" b="1" i="1" dirty="0" smtClean="0"/>
              <a:t>			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Craig Roberts: Opportunities and Challenges of the N* Programme.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1C35-9060-4508-99D4-470906349AF2}" type="slidenum">
              <a:rPr lang="en-US" smtClean="0">
                <a:solidFill>
                  <a:srgbClr val="404040"/>
                </a:solidFill>
              </a:rPr>
              <a:pPr/>
              <a:t>29</a:t>
            </a:fld>
            <a:endParaRPr lang="en-US">
              <a:solidFill>
                <a:srgbClr val="40404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219200" y="1524000"/>
          <a:ext cx="78486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295400"/>
                <a:gridCol w="1104900"/>
                <a:gridCol w="1308100"/>
                <a:gridCol w="1308100"/>
                <a:gridCol w="13081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Experiment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Rainbow-ladder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One-loop corrected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Ball-Chiu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Full vertex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ρ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770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Mass splitting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455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715000" y="5791200"/>
            <a:ext cx="27785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</a:rPr>
              <a:t>Full impact of M(p</a:t>
            </a:r>
            <a:r>
              <a:rPr lang="en-US" sz="2400" b="1" i="1" baseline="30000" dirty="0" smtClean="0">
                <a:solidFill>
                  <a:srgbClr val="FF0000"/>
                </a:solidFill>
              </a:rPr>
              <a:t>2</a:t>
            </a:r>
            <a:r>
              <a:rPr lang="en-US" sz="2400" b="1" i="1" dirty="0" smtClean="0">
                <a:solidFill>
                  <a:srgbClr val="FF0000"/>
                </a:solidFill>
              </a:rPr>
              <a:t>)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2400" b="1" i="1" dirty="0" smtClean="0">
                <a:solidFill>
                  <a:srgbClr val="FF0000"/>
                </a:solidFill>
              </a:rPr>
              <a:t>cannot be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realised</a:t>
            </a:r>
            <a:r>
              <a:rPr lang="en-US" sz="2400" b="1" dirty="0" smtClean="0">
                <a:solidFill>
                  <a:srgbClr val="FF0000"/>
                </a:solidFill>
              </a:rPr>
              <a:t>!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219200" y="1524000"/>
          <a:ext cx="78486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295400"/>
                <a:gridCol w="1104900"/>
                <a:gridCol w="1308100"/>
                <a:gridCol w="1308100"/>
                <a:gridCol w="13081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Experiment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Rainbow-ladder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One-loop corrected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Ball-Chiu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Full vertex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759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885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ρ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770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644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764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Mass splitting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455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115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121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10" descr="PPTa1rhoR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58"/>
            <a:ext cx="2738219" cy="213324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48000" y="228600"/>
            <a:ext cx="16801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Location of zero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marks </a:t>
            </a:r>
            <a:r>
              <a:rPr lang="en-US" i="1" dirty="0" smtClean="0">
                <a:solidFill>
                  <a:srgbClr val="7030A0"/>
                </a:solidFill>
              </a:rPr>
              <a:t>–m</a:t>
            </a:r>
            <a:r>
              <a:rPr lang="en-US" i="1" baseline="30000" dirty="0" smtClean="0">
                <a:solidFill>
                  <a:srgbClr val="7030A0"/>
                </a:solidFill>
              </a:rPr>
              <a:t>2</a:t>
            </a:r>
            <a:r>
              <a:rPr lang="en-US" i="1" baseline="-25000" dirty="0" smtClean="0">
                <a:solidFill>
                  <a:srgbClr val="7030A0"/>
                </a:solidFill>
              </a:rPr>
              <a:t>meson</a:t>
            </a:r>
            <a:endParaRPr lang="en-US" i="1" baseline="-25000" dirty="0">
              <a:solidFill>
                <a:srgbClr val="7030A0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NStar 2011, JLab 17-20 May - 42pgs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oolk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3765" y="3733800"/>
            <a:ext cx="2210235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i="1" dirty="0" smtClean="0"/>
              <a:t>Theoretical Tools</a:t>
            </a:r>
            <a:endParaRPr 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4267200" cy="4525963"/>
          </a:xfrm>
        </p:spPr>
        <p:txBody>
          <a:bodyPr/>
          <a:lstStyle/>
          <a:p>
            <a:r>
              <a:rPr lang="en-US" i="1" dirty="0" smtClean="0">
                <a:solidFill>
                  <a:srgbClr val="C00000"/>
                </a:solidFill>
              </a:rPr>
              <a:t>Constituent-quark and algebraic models</a:t>
            </a:r>
          </a:p>
          <a:p>
            <a:pPr lvl="1"/>
            <a:r>
              <a:rPr lang="en-US" dirty="0" smtClean="0"/>
              <a:t>de </a:t>
            </a:r>
            <a:r>
              <a:rPr lang="en-US" dirty="0" err="1" smtClean="0"/>
              <a:t>Teramond</a:t>
            </a:r>
            <a:endParaRPr lang="en-US" dirty="0" smtClean="0"/>
          </a:p>
          <a:p>
            <a:pPr lvl="1"/>
            <a:r>
              <a:rPr lang="en-US" dirty="0" err="1" smtClean="0"/>
              <a:t>Matagne</a:t>
            </a:r>
            <a:endParaRPr lang="en-US" dirty="0" smtClean="0"/>
          </a:p>
          <a:p>
            <a:pPr lvl="1"/>
            <a:r>
              <a:rPr lang="en-US" dirty="0" err="1" smtClean="0"/>
              <a:t>Santopinto</a:t>
            </a:r>
            <a:endParaRPr lang="en-US" dirty="0" smtClean="0"/>
          </a:p>
          <a:p>
            <a:r>
              <a:rPr lang="en-US" i="1" dirty="0" smtClean="0">
                <a:solidFill>
                  <a:srgbClr val="C00000"/>
                </a:solidFill>
              </a:rPr>
              <a:t>Dyson-Schwinger equations</a:t>
            </a:r>
          </a:p>
          <a:p>
            <a:pPr lvl="1"/>
            <a:r>
              <a:rPr lang="en-US" dirty="0" err="1" smtClean="0"/>
              <a:t>Cloët</a:t>
            </a:r>
            <a:endParaRPr lang="en-US" dirty="0" smtClean="0"/>
          </a:p>
          <a:p>
            <a:pPr lvl="1"/>
            <a:r>
              <a:rPr lang="en-US" dirty="0" smtClean="0"/>
              <a:t>Roberts</a:t>
            </a:r>
          </a:p>
          <a:p>
            <a:r>
              <a:rPr lang="en-US" i="1" dirty="0" err="1" smtClean="0">
                <a:solidFill>
                  <a:srgbClr val="C00000"/>
                </a:solidFill>
              </a:rPr>
              <a:t>Generalised</a:t>
            </a:r>
            <a:r>
              <a:rPr lang="en-US" i="1" dirty="0" smtClean="0">
                <a:solidFill>
                  <a:srgbClr val="C00000"/>
                </a:solidFill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</a:rPr>
              <a:t>parton</a:t>
            </a:r>
            <a:r>
              <a:rPr lang="en-US" i="1" dirty="0" smtClean="0">
                <a:solidFill>
                  <a:srgbClr val="C00000"/>
                </a:solidFill>
              </a:rPr>
              <a:t> distributions</a:t>
            </a:r>
          </a:p>
          <a:p>
            <a:pPr lvl="1"/>
            <a:r>
              <a:rPr lang="en-US" dirty="0" smtClean="0"/>
              <a:t> </a:t>
            </a:r>
            <a:r>
              <a:rPr lang="en-US" dirty="0" err="1" smtClean="0"/>
              <a:t>Vanderhaeghen</a:t>
            </a:r>
            <a:endParaRPr lang="en-US" dirty="0" smtClean="0"/>
          </a:p>
          <a:p>
            <a:r>
              <a:rPr lang="en-US" i="1" dirty="0" smtClean="0">
                <a:solidFill>
                  <a:srgbClr val="C00000"/>
                </a:solidFill>
              </a:rPr>
              <a:t>Lattice </a:t>
            </a:r>
            <a:r>
              <a:rPr lang="en-US" i="1" dirty="0" err="1" smtClean="0">
                <a:solidFill>
                  <a:srgbClr val="C00000"/>
                </a:solidFill>
              </a:rPr>
              <a:t>regularised</a:t>
            </a:r>
            <a:r>
              <a:rPr lang="en-US" i="1" dirty="0" smtClean="0">
                <a:solidFill>
                  <a:srgbClr val="C00000"/>
                </a:solidFill>
              </a:rPr>
              <a:t> QCD</a:t>
            </a:r>
          </a:p>
          <a:p>
            <a:pPr lvl="1"/>
            <a:r>
              <a:rPr lang="en-US" dirty="0" err="1" smtClean="0"/>
              <a:t>Alexandrou</a:t>
            </a:r>
            <a:endParaRPr lang="en-US" dirty="0" smtClean="0"/>
          </a:p>
          <a:p>
            <a:pPr lvl="1"/>
            <a:r>
              <a:rPr lang="en-US" dirty="0" smtClean="0"/>
              <a:t>Wallace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NStar 2011, JLab 17-20 May - 42pgs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Craig Roberts: Opportunities and Challenges of the N* </a:t>
            </a:r>
            <a:r>
              <a:rPr lang="en-US" dirty="0" err="1" smtClean="0"/>
              <a:t>Programme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876800" y="1447800"/>
            <a:ext cx="4267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200" b="0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Light-cone sum rules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</a:rPr>
              <a:t>Braun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200" b="0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Reaction models and theories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</a:rPr>
              <a:t>Jido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</a:rPr>
              <a:t>Krewald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</a:rPr>
              <a:t>Lee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</a:rPr>
              <a:t>Mosel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</a:rPr>
              <a:t>Sarantsev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</a:rPr>
              <a:t>Sato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</a:rPr>
              <a:t>Tiator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23555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</a:rPr>
              <a:t>Highlights of Progress </a:t>
            </a:r>
          </a:p>
          <a:p>
            <a:r>
              <a:rPr lang="en-US" i="1" dirty="0" smtClean="0">
                <a:solidFill>
                  <a:srgbClr val="0070C0"/>
                </a:solidFill>
              </a:rPr>
              <a:t>made since April 2009,</a:t>
            </a:r>
          </a:p>
          <a:p>
            <a:r>
              <a:rPr lang="en-US" i="1" dirty="0" smtClean="0">
                <a:solidFill>
                  <a:srgbClr val="0070C0"/>
                </a:solidFill>
              </a:rPr>
              <a:t>NStar2009 – Beijing </a:t>
            </a:r>
            <a:endParaRPr lang="en-US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sz="3600" dirty="0" smtClean="0">
                <a:latin typeface="Trebuchet MS" pitchFamily="34" charset="0"/>
              </a:rPr>
              <a:t>Dressed Vertex </a:t>
            </a:r>
            <a:br>
              <a:rPr lang="en-US" sz="3600" dirty="0" smtClean="0">
                <a:latin typeface="Trebuchet MS" pitchFamily="34" charset="0"/>
              </a:rPr>
            </a:br>
            <a:r>
              <a:rPr lang="en-US" sz="3600" dirty="0" smtClean="0">
                <a:latin typeface="Trebuchet MS" pitchFamily="34" charset="0"/>
              </a:rPr>
              <a:t>&amp; Meson Spectrum</a:t>
            </a:r>
            <a:endParaRPr lang="en-US" sz="3600" dirty="0">
              <a:latin typeface="Trebuchet M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75037"/>
            <a:ext cx="8229600" cy="323056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Fully consistent treatment of Ball-Chiu vertex</a:t>
            </a:r>
          </a:p>
          <a:p>
            <a:pPr lvl="1">
              <a:buFont typeface="Courier New" pitchFamily="49" charset="0"/>
              <a:buChar char="o"/>
            </a:pPr>
            <a:r>
              <a:rPr lang="en-US" sz="2200" dirty="0" smtClean="0"/>
              <a:t>Retain </a:t>
            </a:r>
            <a:r>
              <a:rPr lang="el-GR" sz="2200" i="1" dirty="0" smtClean="0"/>
              <a:t>λ</a:t>
            </a:r>
            <a:r>
              <a:rPr lang="en-US" sz="2200" i="1" baseline="-25000" dirty="0" smtClean="0"/>
              <a:t>3</a:t>
            </a:r>
            <a:r>
              <a:rPr lang="en-US" sz="2200" dirty="0" smtClean="0"/>
              <a:t> – term but ignore </a:t>
            </a:r>
            <a:r>
              <a:rPr lang="el-GR" sz="2200" i="1" dirty="0" smtClean="0"/>
              <a:t>Γ</a:t>
            </a:r>
            <a:r>
              <a:rPr lang="en-US" sz="2200" i="1" baseline="30000" dirty="0" smtClean="0"/>
              <a:t>4</a:t>
            </a:r>
            <a:r>
              <a:rPr lang="en-US" sz="2200" dirty="0" smtClean="0"/>
              <a:t> &amp; </a:t>
            </a:r>
            <a:r>
              <a:rPr lang="el-GR" sz="2200" i="1" dirty="0" smtClean="0"/>
              <a:t>Γ</a:t>
            </a:r>
            <a:r>
              <a:rPr lang="en-US" sz="2200" i="1" baseline="30000" dirty="0" smtClean="0"/>
              <a:t>5</a:t>
            </a:r>
          </a:p>
          <a:p>
            <a:pPr lvl="1">
              <a:buFont typeface="Courier New" pitchFamily="49" charset="0"/>
              <a:buChar char="o"/>
            </a:pPr>
            <a:r>
              <a:rPr lang="en-US" sz="2200" dirty="0" smtClean="0"/>
              <a:t>Some effects of DCSB built into vertex &amp; Bethe-</a:t>
            </a:r>
            <a:r>
              <a:rPr lang="en-US" sz="2200" dirty="0" err="1" smtClean="0"/>
              <a:t>Salpeter</a:t>
            </a:r>
            <a:r>
              <a:rPr lang="en-US" sz="2200" dirty="0" smtClean="0"/>
              <a:t> kernel</a:t>
            </a:r>
          </a:p>
          <a:p>
            <a:pPr lvl="2">
              <a:buFont typeface="Wingdings" pitchFamily="2" charset="2"/>
              <a:buChar char="§"/>
            </a:pPr>
            <a:r>
              <a:rPr lang="en-US" sz="2000" dirty="0" smtClean="0"/>
              <a:t>Big impact on </a:t>
            </a:r>
            <a:r>
              <a:rPr lang="el-GR" sz="2000" dirty="0" smtClean="0"/>
              <a:t>σ</a:t>
            </a:r>
            <a:r>
              <a:rPr lang="en-US" sz="2000" dirty="0" smtClean="0"/>
              <a:t> – </a:t>
            </a:r>
            <a:r>
              <a:rPr lang="el-GR" sz="2000" dirty="0" smtClean="0"/>
              <a:t>π</a:t>
            </a:r>
            <a:r>
              <a:rPr lang="en-US" sz="2000" dirty="0" smtClean="0"/>
              <a:t> complex</a:t>
            </a:r>
          </a:p>
          <a:p>
            <a:pPr lvl="2">
              <a:buFont typeface="Wingdings" pitchFamily="2" charset="2"/>
              <a:buChar char="§"/>
            </a:pPr>
            <a:r>
              <a:rPr lang="en-US" sz="2000" dirty="0" smtClean="0"/>
              <a:t>But, clearly, not the complete answer.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en-US" sz="2800" dirty="0" smtClean="0"/>
              <a:t>Fully-consistent treatment of complete vertex </a:t>
            </a:r>
            <a:r>
              <a:rPr lang="en-US" sz="2800" i="1" dirty="0" err="1" smtClean="0"/>
              <a:t>Ansatz</a:t>
            </a:r>
            <a:endParaRPr lang="en-US" sz="2800" i="1" dirty="0" smtClean="0"/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en-US" sz="2800" b="1" i="1" dirty="0" smtClean="0">
                <a:solidFill>
                  <a:srgbClr val="008000"/>
                </a:solidFill>
              </a:rPr>
              <a:t>Promise</a:t>
            </a:r>
            <a:r>
              <a:rPr lang="en-US" sz="2800" b="1" i="1" dirty="0" smtClean="0">
                <a:solidFill>
                  <a:srgbClr val="009900"/>
                </a:solidFill>
              </a:rPr>
              <a:t> of 1</a:t>
            </a:r>
            <a:r>
              <a:rPr lang="en-US" sz="2800" b="1" i="1" baseline="30000" dirty="0" smtClean="0">
                <a:solidFill>
                  <a:srgbClr val="009900"/>
                </a:solidFill>
              </a:rPr>
              <a:t>st</a:t>
            </a:r>
            <a:r>
              <a:rPr lang="en-US" sz="2800" b="1" i="1" dirty="0" smtClean="0">
                <a:solidFill>
                  <a:srgbClr val="009900"/>
                </a:solidFill>
              </a:rPr>
              <a:t> reliable prediction </a:t>
            </a:r>
          </a:p>
          <a:p>
            <a:pPr>
              <a:spcBef>
                <a:spcPts val="0"/>
              </a:spcBef>
              <a:buNone/>
            </a:pPr>
            <a:r>
              <a:rPr lang="en-US" sz="2800" b="1" i="1" dirty="0" smtClean="0">
                <a:solidFill>
                  <a:srgbClr val="009900"/>
                </a:solidFill>
              </a:rPr>
              <a:t>	of light-quark </a:t>
            </a:r>
            <a:r>
              <a:rPr lang="en-US" sz="2800" b="1" i="1" dirty="0" err="1" smtClean="0">
                <a:solidFill>
                  <a:srgbClr val="009900"/>
                </a:solidFill>
              </a:rPr>
              <a:t>hadron</a:t>
            </a:r>
            <a:r>
              <a:rPr lang="en-US" sz="2800" b="1" i="1" dirty="0" smtClean="0">
                <a:solidFill>
                  <a:srgbClr val="009900"/>
                </a:solidFill>
              </a:rPr>
              <a:t> spectrum</a:t>
            </a:r>
            <a:endParaRPr lang="en-US" sz="2800" i="1" dirty="0" smtClean="0"/>
          </a:p>
          <a:p>
            <a:pPr lvl="2">
              <a:buFont typeface="Wingdings" pitchFamily="2" charset="2"/>
              <a:buChar char="§"/>
            </a:pPr>
            <a:endParaRPr lang="en-US" sz="2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2">
                    <a:lumMod val="75000"/>
                  </a:schemeClr>
                </a:solidFill>
              </a:rPr>
              <a:t>Craig Roberts: Opportunities and Challenges of the N* Programme.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1C35-9060-4508-99D4-470906349AF2}" type="slidenum">
              <a:rPr lang="en-US" smtClean="0">
                <a:solidFill>
                  <a:srgbClr val="404040"/>
                </a:solidFill>
              </a:rPr>
              <a:pPr/>
              <a:t>30</a:t>
            </a:fld>
            <a:endParaRPr lang="en-US">
              <a:solidFill>
                <a:srgbClr val="40404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219200" y="1524000"/>
          <a:ext cx="78486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295400"/>
                <a:gridCol w="1104900"/>
                <a:gridCol w="1308100"/>
                <a:gridCol w="1308100"/>
                <a:gridCol w="13081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Experiment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Rainbow-ladder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One-loop corrected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Ball-Chiu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Full vertex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759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885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1066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ρ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770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644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764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924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Mass splitting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455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115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121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142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219200" y="1524000"/>
          <a:ext cx="78486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295400"/>
                <a:gridCol w="1104900"/>
                <a:gridCol w="1308100"/>
                <a:gridCol w="1308100"/>
                <a:gridCol w="13081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Experiment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Rainbow-ladder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One-loop corrected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Ball-Chiu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Full vertex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1230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759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885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1270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ρ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770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644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764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919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790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Mass splitting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455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115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121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209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480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Freeform 11"/>
          <p:cNvSpPr/>
          <p:nvPr/>
        </p:nvSpPr>
        <p:spPr bwMode="auto">
          <a:xfrm>
            <a:off x="2971800" y="3176337"/>
            <a:ext cx="5029200" cy="453189"/>
          </a:xfrm>
          <a:custGeom>
            <a:avLst/>
            <a:gdLst>
              <a:gd name="connsiteX0" fmla="*/ 0 w 5029200"/>
              <a:gd name="connsiteY0" fmla="*/ 0 h 453189"/>
              <a:gd name="connsiteX1" fmla="*/ 2418347 w 5029200"/>
              <a:gd name="connsiteY1" fmla="*/ 445168 h 453189"/>
              <a:gd name="connsiteX2" fmla="*/ 5029200 w 5029200"/>
              <a:gd name="connsiteY2" fmla="*/ 48126 h 453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29200" h="453189">
                <a:moveTo>
                  <a:pt x="0" y="0"/>
                </a:moveTo>
                <a:cubicBezTo>
                  <a:pt x="790073" y="218573"/>
                  <a:pt x="1580147" y="437147"/>
                  <a:pt x="2418347" y="445168"/>
                </a:cubicBezTo>
                <a:cubicBezTo>
                  <a:pt x="3256547" y="453189"/>
                  <a:pt x="4142873" y="250657"/>
                  <a:pt x="5029200" y="48126"/>
                </a:cubicBezTo>
              </a:path>
            </a:pathLst>
          </a:custGeom>
          <a:noFill/>
          <a:ln w="38100" cap="flat" cmpd="sng" algn="ctr">
            <a:solidFill>
              <a:srgbClr val="7030A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10" name="Picture 9" descr="PPTa1rhoR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2738219" cy="2133600"/>
          </a:xfrm>
          <a:prstGeom prst="rect">
            <a:avLst/>
          </a:prstGeom>
        </p:spPr>
      </p:pic>
      <p:pic>
        <p:nvPicPr>
          <p:cNvPr id="13" name="Picture 12" descr="PPTa1rh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743200" cy="21335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048000" y="228600"/>
            <a:ext cx="23894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BC: zero moves deeper 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for both </a:t>
            </a:r>
            <a:r>
              <a:rPr lang="el-GR" i="1" dirty="0" smtClean="0">
                <a:solidFill>
                  <a:srgbClr val="7030A0"/>
                </a:solidFill>
              </a:rPr>
              <a:t>ρ</a:t>
            </a:r>
            <a:r>
              <a:rPr lang="en-US" dirty="0" smtClean="0">
                <a:solidFill>
                  <a:srgbClr val="7030A0"/>
                </a:solidFill>
              </a:rPr>
              <a:t> &amp; </a:t>
            </a:r>
            <a:r>
              <a:rPr lang="en-US" i="1" dirty="0" smtClean="0">
                <a:solidFill>
                  <a:srgbClr val="7030A0"/>
                </a:solidFill>
              </a:rPr>
              <a:t>a</a:t>
            </a:r>
            <a:r>
              <a:rPr lang="en-US" i="1" baseline="-25000" dirty="0" smtClean="0">
                <a:solidFill>
                  <a:srgbClr val="7030A0"/>
                </a:solidFill>
              </a:rPr>
              <a:t>1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Both masses grow</a:t>
            </a:r>
            <a:endParaRPr lang="en-US" i="1" baseline="-25000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0" y="247471"/>
            <a:ext cx="25961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Full vertex: 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zero moves deeper for </a:t>
            </a:r>
            <a:r>
              <a:rPr lang="en-US" i="1" dirty="0" smtClean="0">
                <a:solidFill>
                  <a:srgbClr val="7030A0"/>
                </a:solidFill>
              </a:rPr>
              <a:t>a</a:t>
            </a:r>
            <a:r>
              <a:rPr lang="en-US" i="1" baseline="-25000" dirty="0" smtClean="0">
                <a:solidFill>
                  <a:srgbClr val="7030A0"/>
                </a:solidFill>
              </a:rPr>
              <a:t>1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but shallower for </a:t>
            </a:r>
            <a:r>
              <a:rPr lang="el-GR" i="1" dirty="0" smtClean="0">
                <a:solidFill>
                  <a:srgbClr val="7030A0"/>
                </a:solidFill>
              </a:rPr>
              <a:t>ρ</a:t>
            </a:r>
            <a:endParaRPr lang="en-US" dirty="0" smtClean="0">
              <a:solidFill>
                <a:srgbClr val="7030A0"/>
              </a:solidFill>
            </a:endParaRPr>
          </a:p>
          <a:p>
            <a:r>
              <a:rPr lang="en-US" dirty="0" smtClean="0">
                <a:solidFill>
                  <a:srgbClr val="7030A0"/>
                </a:solidFill>
              </a:rPr>
              <a:t>Problem solved</a:t>
            </a:r>
            <a:endParaRPr lang="en-US" i="1" baseline="-25000" dirty="0">
              <a:solidFill>
                <a:srgbClr val="7030A0"/>
              </a:solidFill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385011" y="1828800"/>
            <a:ext cx="312821" cy="212558"/>
          </a:xfrm>
          <a:custGeom>
            <a:avLst/>
            <a:gdLst>
              <a:gd name="connsiteX0" fmla="*/ 312821 w 312821"/>
              <a:gd name="connsiteY0" fmla="*/ 48126 h 212558"/>
              <a:gd name="connsiteX1" fmla="*/ 168442 w 312821"/>
              <a:gd name="connsiteY1" fmla="*/ 204537 h 212558"/>
              <a:gd name="connsiteX2" fmla="*/ 0 w 312821"/>
              <a:gd name="connsiteY2" fmla="*/ 0 h 21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2821" h="212558">
                <a:moveTo>
                  <a:pt x="312821" y="48126"/>
                </a:moveTo>
                <a:cubicBezTo>
                  <a:pt x="266700" y="130342"/>
                  <a:pt x="220579" y="212558"/>
                  <a:pt x="168442" y="204537"/>
                </a:cubicBezTo>
                <a:cubicBezTo>
                  <a:pt x="116305" y="196516"/>
                  <a:pt x="58152" y="98258"/>
                  <a:pt x="0" y="0"/>
                </a:cubicBezTo>
              </a:path>
            </a:pathLst>
          </a:cu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974558" y="1828800"/>
            <a:ext cx="276726" cy="196516"/>
          </a:xfrm>
          <a:custGeom>
            <a:avLst/>
            <a:gdLst>
              <a:gd name="connsiteX0" fmla="*/ 0 w 276726"/>
              <a:gd name="connsiteY0" fmla="*/ 24063 h 196516"/>
              <a:gd name="connsiteX1" fmla="*/ 96253 w 276726"/>
              <a:gd name="connsiteY1" fmla="*/ 192505 h 196516"/>
              <a:gd name="connsiteX2" fmla="*/ 276726 w 276726"/>
              <a:gd name="connsiteY2" fmla="*/ 0 h 196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6726" h="196516">
                <a:moveTo>
                  <a:pt x="0" y="24063"/>
                </a:moveTo>
                <a:cubicBezTo>
                  <a:pt x="25066" y="110289"/>
                  <a:pt x="50132" y="196516"/>
                  <a:pt x="96253" y="192505"/>
                </a:cubicBezTo>
                <a:cubicBezTo>
                  <a:pt x="142374" y="188495"/>
                  <a:pt x="209550" y="94247"/>
                  <a:pt x="276726" y="0"/>
                </a:cubicBezTo>
              </a:path>
            </a:pathLst>
          </a:custGeom>
          <a:noFill/>
          <a:ln w="12700" cap="flat" cmpd="sng" algn="ctr">
            <a:solidFill>
              <a:srgbClr val="0033CC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NStar 2011, JLab 17-20 May - 42pgs</a:t>
            </a:r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629400" y="5599093"/>
            <a:ext cx="251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7030A0"/>
                </a:solidFill>
              </a:rPr>
              <a:t>Lei Chang &amp; C.D. Roberts, </a:t>
            </a:r>
            <a:r>
              <a:rPr lang="en-US" sz="1400" i="1" dirty="0" smtClean="0">
                <a:solidFill>
                  <a:srgbClr val="7030A0"/>
                </a:solidFill>
                <a:hlinkClick r:id="rId5"/>
              </a:rPr>
              <a:t>arXiv:1104.4821 [</a:t>
            </a:r>
            <a:r>
              <a:rPr lang="en-US" sz="1400" i="1" dirty="0" err="1" smtClean="0">
                <a:solidFill>
                  <a:srgbClr val="7030A0"/>
                </a:solidFill>
                <a:hlinkClick r:id="rId5"/>
              </a:rPr>
              <a:t>nucl-th</a:t>
            </a:r>
            <a:r>
              <a:rPr lang="en-US" sz="1400" i="1" dirty="0" smtClean="0">
                <a:solidFill>
                  <a:srgbClr val="7030A0"/>
                </a:solidFill>
                <a:hlinkClick r:id="rId5"/>
              </a:rPr>
              <a:t>]</a:t>
            </a:r>
            <a:endParaRPr lang="en-US" sz="1400" i="1" dirty="0" smtClean="0">
              <a:solidFill>
                <a:srgbClr val="7030A0"/>
              </a:solidFill>
            </a:endParaRPr>
          </a:p>
          <a:p>
            <a:r>
              <a:rPr lang="en-US" sz="1400" i="1" dirty="0" smtClean="0">
                <a:solidFill>
                  <a:srgbClr val="7030A0"/>
                </a:solidFill>
              </a:rPr>
              <a:t>Tracing </a:t>
            </a:r>
            <a:r>
              <a:rPr lang="en-US" sz="1400" i="1" dirty="0" err="1" smtClean="0">
                <a:solidFill>
                  <a:srgbClr val="7030A0"/>
                </a:solidFill>
              </a:rPr>
              <a:t>massess</a:t>
            </a:r>
            <a:r>
              <a:rPr lang="en-US" sz="1400" i="1" dirty="0" smtClean="0">
                <a:solidFill>
                  <a:srgbClr val="7030A0"/>
                </a:solidFill>
              </a:rPr>
              <a:t> of ground-state light-quark mesons</a:t>
            </a:r>
            <a:endParaRPr lang="en-US" sz="1400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/>
      <p:bldP spid="16" grpId="0" animBg="1"/>
      <p:bldP spid="17" grpId="0" animBg="1"/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 smtClean="0">
                <a:latin typeface="Trebuchet MS" pitchFamily="34" charset="0"/>
              </a:rPr>
              <a:t>Unification of </a:t>
            </a:r>
            <a:br>
              <a:rPr lang="en-US" sz="3200" dirty="0" smtClean="0">
                <a:latin typeface="Trebuchet MS" pitchFamily="34" charset="0"/>
              </a:rPr>
            </a:br>
            <a:r>
              <a:rPr lang="en-US" sz="3200" dirty="0" smtClean="0">
                <a:latin typeface="Trebuchet MS" pitchFamily="34" charset="0"/>
              </a:rPr>
              <a:t>Meson &amp; Baryon Spectra</a:t>
            </a:r>
            <a:endParaRPr lang="en-US" sz="3200" dirty="0">
              <a:latin typeface="Trebuchet M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70037"/>
            <a:ext cx="86868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200" dirty="0" smtClean="0"/>
              <a:t>Correlate the masses of meson and baryon ground- and excited-states within a </a:t>
            </a:r>
            <a:r>
              <a:rPr lang="en-US" sz="2200" i="1" dirty="0" smtClean="0">
                <a:solidFill>
                  <a:srgbClr val="FF300D"/>
                </a:solidFill>
              </a:rPr>
              <a:t>single, symmetry-preserving framework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Symmetry-preserving means: </a:t>
            </a:r>
          </a:p>
          <a:p>
            <a:pPr lvl="1">
              <a:buNone/>
            </a:pPr>
            <a:r>
              <a:rPr lang="en-US" sz="2000" dirty="0" smtClean="0"/>
              <a:t>	</a:t>
            </a:r>
            <a:r>
              <a:rPr lang="en-US" sz="2000" dirty="0" err="1" smtClean="0"/>
              <a:t>Poincaré</a:t>
            </a:r>
            <a:r>
              <a:rPr lang="en-US" sz="2000" dirty="0" smtClean="0"/>
              <a:t>-covariant &amp; satisfy relevant Ward-Takahashi identities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 smtClean="0"/>
              <a:t>Constituent-quark model has hitherto been the most widely applied spectroscopic tool; whilst its weaknesses are emphasized by critics and acknowledged by proponents, it is of continuing value because there is nothing better that is yet providing a bigger picture.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 smtClean="0"/>
              <a:t>Nevertheless, 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dirty="0" smtClean="0"/>
              <a:t>no connection with quantum field theory &amp; therefore not with </a:t>
            </a:r>
            <a:r>
              <a:rPr lang="en-US" sz="2200" dirty="0" smtClean="0">
                <a:solidFill>
                  <a:srgbClr val="FF0000"/>
                </a:solidFill>
              </a:rPr>
              <a:t>Q</a:t>
            </a:r>
            <a:r>
              <a:rPr lang="en-US" sz="2200" dirty="0" smtClean="0">
                <a:solidFill>
                  <a:srgbClr val="008000"/>
                </a:solidFill>
              </a:rPr>
              <a:t>C</a:t>
            </a:r>
            <a:r>
              <a:rPr lang="en-US" sz="2200" dirty="0" smtClean="0">
                <a:solidFill>
                  <a:srgbClr val="0070C0"/>
                </a:solidFill>
              </a:rPr>
              <a:t>D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dirty="0" smtClean="0"/>
              <a:t>not symmetry-preserving &amp; therefore cannot veraciously connect meson and baryon properties</a:t>
            </a:r>
            <a:endParaRPr lang="en-US" sz="2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04040"/>
                </a:solidFill>
              </a:rPr>
              <a:t>Craig Roberts: Opportunities and Challenges of the N* Programme.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1C35-9060-4508-99D4-470906349AF2}" type="slidenum">
              <a:rPr lang="en-US" smtClean="0">
                <a:solidFill>
                  <a:srgbClr val="404040"/>
                </a:solidFill>
              </a:rPr>
              <a:pPr/>
              <a:t>31</a:t>
            </a:fld>
            <a:endParaRPr lang="en-US">
              <a:solidFill>
                <a:srgbClr val="404040"/>
              </a:solidFill>
            </a:endParaRPr>
          </a:p>
        </p:txBody>
      </p:sp>
      <p:pic>
        <p:nvPicPr>
          <p:cNvPr id="7" name="Picture 6" descr="go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2136349" cy="1600200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NStar 2011, JLab 17-20 May - 42pgs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600" dirty="0" smtClean="0">
                <a:latin typeface="Trebuchet MS" pitchFamily="34" charset="0"/>
              </a:rPr>
              <a:t>Baryons</a:t>
            </a:r>
            <a:br>
              <a:rPr lang="en-US" sz="3600" dirty="0" smtClean="0">
                <a:latin typeface="Trebuchet MS" pitchFamily="34" charset="0"/>
              </a:rPr>
            </a:br>
            <a:endParaRPr lang="en-US" sz="3600" i="1" baseline="30000" dirty="0">
              <a:latin typeface="Trebuchet MS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1054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sz="2200" i="1" dirty="0" smtClean="0"/>
              <a:t>Dynamical </a:t>
            </a:r>
            <a:r>
              <a:rPr lang="en-US" sz="2200" i="1" dirty="0" err="1" smtClean="0"/>
              <a:t>chiral</a:t>
            </a:r>
            <a:r>
              <a:rPr lang="en-US" sz="2200" i="1" dirty="0" smtClean="0"/>
              <a:t> symmetry breaking</a:t>
            </a:r>
            <a:r>
              <a:rPr lang="en-US" sz="2200" dirty="0" smtClean="0"/>
              <a:t> (DCSB)</a:t>
            </a:r>
          </a:p>
          <a:p>
            <a:pPr>
              <a:buNone/>
            </a:pPr>
            <a:r>
              <a:rPr lang="en-US" sz="2200" dirty="0" smtClean="0"/>
              <a:t>	– has enormous impact on meson properties.</a:t>
            </a:r>
          </a:p>
          <a:p>
            <a:pPr lvl="1">
              <a:buFont typeface="Wingdings" pitchFamily="2" charset="2"/>
              <a:buChar char="q"/>
            </a:pPr>
            <a:r>
              <a:rPr lang="en-US" sz="2200" i="1" dirty="0" smtClean="0">
                <a:solidFill>
                  <a:srgbClr val="7030A0"/>
                </a:solidFill>
              </a:rPr>
              <a:t>Must be included in description and prediction of baryon properties</a:t>
            </a:r>
            <a:r>
              <a:rPr lang="en-US" sz="22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200" i="1" dirty="0" smtClean="0"/>
              <a:t>DCSB</a:t>
            </a:r>
            <a:r>
              <a:rPr lang="en-US" sz="2200" dirty="0" smtClean="0"/>
              <a:t> is essentially a quantum field theoretical effect. </a:t>
            </a:r>
          </a:p>
          <a:p>
            <a:pPr>
              <a:buNone/>
            </a:pPr>
            <a:r>
              <a:rPr lang="en-US" sz="2200" dirty="0" smtClean="0"/>
              <a:t>	In quantum field theory </a:t>
            </a:r>
          </a:p>
          <a:p>
            <a:pPr lvl="1">
              <a:buFont typeface="Wingdings" pitchFamily="2" charset="2"/>
              <a:buChar char="q"/>
            </a:pPr>
            <a:r>
              <a:rPr lang="en-US" sz="2000" dirty="0" smtClean="0"/>
              <a:t>Meson appears as pole in four-point quark-</a:t>
            </a:r>
            <a:r>
              <a:rPr lang="en-US" sz="2000" dirty="0" err="1" smtClean="0"/>
              <a:t>antiquark</a:t>
            </a:r>
            <a:r>
              <a:rPr lang="en-US" sz="2000" dirty="0" smtClean="0"/>
              <a:t> Green function </a:t>
            </a:r>
            <a:r>
              <a:rPr lang="en-US" sz="2000" dirty="0" smtClean="0">
                <a:latin typeface="Calibri"/>
              </a:rPr>
              <a:t>→</a:t>
            </a:r>
            <a:r>
              <a:rPr lang="en-US" sz="2000" dirty="0" smtClean="0"/>
              <a:t> Bethe-</a:t>
            </a:r>
            <a:r>
              <a:rPr lang="en-US" sz="2000" dirty="0" err="1" smtClean="0"/>
              <a:t>Salpeter</a:t>
            </a:r>
            <a:r>
              <a:rPr lang="en-US" sz="2000" dirty="0" smtClean="0"/>
              <a:t> Equation</a:t>
            </a:r>
          </a:p>
          <a:p>
            <a:pPr lvl="1">
              <a:buFont typeface="Wingdings" pitchFamily="2" charset="2"/>
              <a:buChar char="q"/>
            </a:pPr>
            <a:r>
              <a:rPr lang="en-US" sz="2000" i="1" dirty="0" smtClean="0">
                <a:solidFill>
                  <a:srgbClr val="7030A0"/>
                </a:solidFill>
              </a:rPr>
              <a:t>Nucleon appears as a pole in a six-point quark Green function</a:t>
            </a:r>
          </a:p>
          <a:p>
            <a:pPr lvl="1">
              <a:buNone/>
            </a:pPr>
            <a:r>
              <a:rPr lang="en-US" sz="2000" i="1" dirty="0" smtClean="0">
                <a:solidFill>
                  <a:srgbClr val="7030A0"/>
                </a:solidFill>
              </a:rPr>
              <a:t>	 → </a:t>
            </a:r>
            <a:r>
              <a:rPr lang="en-US" sz="2000" i="1" dirty="0" err="1" smtClean="0">
                <a:solidFill>
                  <a:srgbClr val="7030A0"/>
                </a:solidFill>
              </a:rPr>
              <a:t>Faddeev</a:t>
            </a:r>
            <a:r>
              <a:rPr lang="en-US" sz="2000" i="1" dirty="0" smtClean="0">
                <a:solidFill>
                  <a:srgbClr val="7030A0"/>
                </a:solidFill>
              </a:rPr>
              <a:t> Equation</a:t>
            </a:r>
            <a:r>
              <a:rPr lang="en-US" sz="20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 err="1" smtClean="0">
                <a:solidFill>
                  <a:srgbClr val="7030A0"/>
                </a:solidFill>
              </a:rPr>
              <a:t>Poincaré</a:t>
            </a:r>
            <a:r>
              <a:rPr lang="en-US" sz="2200" dirty="0" smtClean="0">
                <a:solidFill>
                  <a:srgbClr val="7030A0"/>
                </a:solidFill>
              </a:rPr>
              <a:t> covariant </a:t>
            </a:r>
            <a:r>
              <a:rPr lang="en-US" sz="2200" dirty="0" err="1" smtClean="0">
                <a:solidFill>
                  <a:srgbClr val="7030A0"/>
                </a:solidFill>
              </a:rPr>
              <a:t>Faddeev</a:t>
            </a:r>
            <a:r>
              <a:rPr lang="en-US" sz="2200" dirty="0" smtClean="0">
                <a:solidFill>
                  <a:srgbClr val="7030A0"/>
                </a:solidFill>
              </a:rPr>
              <a:t> equation</a:t>
            </a:r>
            <a:r>
              <a:rPr lang="en-US" sz="2200" dirty="0" smtClean="0"/>
              <a:t> sums all possible exchanges and interactions that can take place between three dressed-quarks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7030A0"/>
                </a:solidFill>
              </a:rPr>
              <a:t>Tractable equation</a:t>
            </a:r>
            <a:r>
              <a:rPr lang="en-US" sz="2200" dirty="0" smtClean="0"/>
              <a:t> is based on observation that an interaction which describes </a:t>
            </a:r>
            <a:r>
              <a:rPr lang="en-US" sz="2200" dirty="0" err="1" smtClean="0"/>
              <a:t>colour</a:t>
            </a:r>
            <a:r>
              <a:rPr lang="en-US" sz="2200" dirty="0" smtClean="0"/>
              <a:t>-singlet mesons also generates </a:t>
            </a:r>
            <a:r>
              <a:rPr lang="en-US" sz="2200" i="1" dirty="0" err="1" smtClean="0">
                <a:solidFill>
                  <a:srgbClr val="FF0000"/>
                </a:solidFill>
              </a:rPr>
              <a:t>nonpointlike</a:t>
            </a:r>
            <a:r>
              <a:rPr lang="en-US" sz="2200" dirty="0" smtClean="0"/>
              <a:t> quark-quark (</a:t>
            </a:r>
            <a:r>
              <a:rPr lang="en-US" sz="2200" dirty="0" err="1" smtClean="0">
                <a:solidFill>
                  <a:srgbClr val="FF0000"/>
                </a:solidFill>
              </a:rPr>
              <a:t>diquark</a:t>
            </a:r>
            <a:r>
              <a:rPr lang="en-US" sz="2200" dirty="0" smtClean="0"/>
              <a:t>) correlations in the </a:t>
            </a:r>
            <a:r>
              <a:rPr lang="en-US" sz="2200" dirty="0" err="1" smtClean="0"/>
              <a:t>colour-antitriplet</a:t>
            </a:r>
            <a:r>
              <a:rPr lang="en-US" sz="2200" dirty="0" smtClean="0"/>
              <a:t> channel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Craig Roberts: Opportunities and Challenges of the N* Programme.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1C35-9060-4508-99D4-470906349AF2}" type="slidenum">
              <a:rPr lang="en-US" smtClean="0">
                <a:solidFill>
                  <a:srgbClr val="404040"/>
                </a:solidFill>
              </a:rPr>
              <a:pPr/>
              <a:t>32</a:t>
            </a:fld>
            <a:endParaRPr lang="en-US">
              <a:solidFill>
                <a:srgbClr val="40404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6477000" y="1371600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9753600" y="457200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304800" y="4724400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0" y="0"/>
            <a:ext cx="3395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R.T. Cahill </a:t>
            </a:r>
            <a:r>
              <a:rPr lang="en-US" i="1" dirty="0" smtClean="0"/>
              <a:t>et al</a:t>
            </a:r>
            <a:r>
              <a:rPr lang="en-US" dirty="0" smtClean="0"/>
              <a:t>.,</a:t>
            </a:r>
          </a:p>
          <a:p>
            <a:r>
              <a:rPr lang="en-US" dirty="0" smtClean="0">
                <a:hlinkClick r:id="rId2"/>
              </a:rPr>
              <a:t>Austral. J. Phys. 42 (1989) 129-145</a:t>
            </a:r>
            <a:endParaRPr lang="en-US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7924800" y="5943600"/>
            <a:ext cx="1084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r</a:t>
            </a:r>
            <a:r>
              <a:rPr lang="en-US" sz="2400" baseline="-25000" dirty="0" err="1" smtClean="0"/>
              <a:t>qq</a:t>
            </a:r>
            <a:r>
              <a:rPr lang="en-US" sz="2400" dirty="0" smtClean="0"/>
              <a:t> </a:t>
            </a:r>
            <a:r>
              <a:rPr lang="el-GR" sz="2400" dirty="0" smtClean="0"/>
              <a:t>≈ </a:t>
            </a:r>
            <a:r>
              <a:rPr lang="en-US" sz="2400" dirty="0" smtClean="0"/>
              <a:t> r</a:t>
            </a:r>
            <a:r>
              <a:rPr lang="el-GR" sz="2400" baseline="-25000" dirty="0" smtClean="0"/>
              <a:t>π</a:t>
            </a:r>
            <a:endParaRPr lang="en-US" sz="2400" baseline="-25000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NStar 2011, JLab 17-20 May - 42pgs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FaddeevE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990600"/>
            <a:ext cx="8305800" cy="27224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229600" cy="1143000"/>
          </a:xfrm>
        </p:spPr>
        <p:txBody>
          <a:bodyPr/>
          <a:lstStyle/>
          <a:p>
            <a:pPr algn="r"/>
            <a:r>
              <a:rPr lang="en-US" sz="3200" dirty="0" err="1" smtClean="0">
                <a:latin typeface="Trebuchet MS" pitchFamily="34" charset="0"/>
              </a:rPr>
              <a:t>Faddeev</a:t>
            </a:r>
            <a:r>
              <a:rPr lang="en-US" sz="3200" dirty="0" smtClean="0">
                <a:latin typeface="Trebuchet MS" pitchFamily="34" charset="0"/>
              </a:rPr>
              <a:t> Equation</a:t>
            </a:r>
            <a:br>
              <a:rPr lang="en-US" sz="3200" dirty="0" smtClean="0">
                <a:latin typeface="Trebuchet MS" pitchFamily="34" charset="0"/>
              </a:rPr>
            </a:br>
            <a:endParaRPr lang="en-US" sz="3200" i="1" baseline="30000" dirty="0">
              <a:latin typeface="Trebuchet MS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41910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en-US" sz="2200" i="1" dirty="0" smtClean="0"/>
          </a:p>
          <a:p>
            <a:pPr>
              <a:buFont typeface="Wingdings" pitchFamily="2" charset="2"/>
              <a:buChar char="Ø"/>
            </a:pPr>
            <a:endParaRPr lang="en-US" sz="2200" i="1" dirty="0" smtClean="0"/>
          </a:p>
          <a:p>
            <a:pPr>
              <a:buNone/>
            </a:pPr>
            <a:endParaRPr lang="en-US" sz="2200" i="1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Linear, Homogeneous Matrix equation</a:t>
            </a:r>
          </a:p>
          <a:p>
            <a:pPr lvl="1">
              <a:buFont typeface="Wingdings" pitchFamily="2" charset="2"/>
              <a:buChar char="v"/>
            </a:pPr>
            <a:r>
              <a:rPr lang="en-US" sz="2200" dirty="0" smtClean="0"/>
              <a:t>Yields </a:t>
            </a:r>
            <a:r>
              <a:rPr lang="en-US" sz="2200" i="1" dirty="0" smtClean="0"/>
              <a:t>wave function (</a:t>
            </a:r>
            <a:r>
              <a:rPr lang="en-US" sz="2200" i="1" dirty="0" err="1" smtClean="0"/>
              <a:t>Poincaré</a:t>
            </a:r>
            <a:r>
              <a:rPr lang="en-US" sz="2200" i="1" dirty="0" smtClean="0"/>
              <a:t> Covariant </a:t>
            </a:r>
            <a:r>
              <a:rPr lang="en-US" sz="2200" i="1" dirty="0" err="1" smtClean="0"/>
              <a:t>Faddeev</a:t>
            </a:r>
            <a:r>
              <a:rPr lang="en-US" sz="2200" i="1" dirty="0" smtClean="0"/>
              <a:t> </a:t>
            </a:r>
            <a:r>
              <a:rPr lang="fr-FR" sz="2200" dirty="0" smtClean="0"/>
              <a:t>Amplitude) </a:t>
            </a:r>
            <a:r>
              <a:rPr lang="fr-FR" sz="2200" dirty="0" err="1" smtClean="0"/>
              <a:t>that</a:t>
            </a:r>
            <a:r>
              <a:rPr lang="fr-FR" sz="2200" dirty="0" smtClean="0"/>
              <a:t> </a:t>
            </a:r>
            <a:r>
              <a:rPr lang="fr-FR" sz="2200" dirty="0" err="1" smtClean="0"/>
              <a:t>describes</a:t>
            </a:r>
            <a:r>
              <a:rPr lang="fr-FR" sz="2200" dirty="0" smtClean="0"/>
              <a:t> quark-</a:t>
            </a:r>
            <a:r>
              <a:rPr lang="fr-FR" sz="2200" dirty="0" err="1" smtClean="0"/>
              <a:t>diquark</a:t>
            </a:r>
            <a:r>
              <a:rPr lang="fr-FR" sz="2200" dirty="0" smtClean="0"/>
              <a:t> relative motion </a:t>
            </a:r>
            <a:r>
              <a:rPr lang="en-US" sz="2200" dirty="0" smtClean="0"/>
              <a:t>within the nucleon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Scalar and Axial-Vector </a:t>
            </a:r>
            <a:r>
              <a:rPr lang="en-US" sz="2400" dirty="0" err="1" smtClean="0"/>
              <a:t>Diquarks</a:t>
            </a:r>
            <a:r>
              <a:rPr lang="en-US" sz="2400" dirty="0" smtClean="0"/>
              <a:t> . . . </a:t>
            </a:r>
          </a:p>
          <a:p>
            <a:pPr lvl="1">
              <a:buFont typeface="Wingdings" pitchFamily="2" charset="2"/>
              <a:buChar char="v"/>
            </a:pPr>
            <a:r>
              <a:rPr lang="en-US" sz="2200" dirty="0" smtClean="0"/>
              <a:t>Both have “</a:t>
            </a:r>
            <a:r>
              <a:rPr lang="en-US" sz="2200" i="1" dirty="0" smtClean="0"/>
              <a:t>correct</a:t>
            </a:r>
            <a:r>
              <a:rPr lang="en-US" sz="2200" dirty="0" smtClean="0"/>
              <a:t>” parity and “</a:t>
            </a:r>
            <a:r>
              <a:rPr lang="en-US" sz="2200" i="1" dirty="0" smtClean="0"/>
              <a:t>right</a:t>
            </a:r>
            <a:r>
              <a:rPr lang="en-US" sz="2200" dirty="0" smtClean="0"/>
              <a:t>” masses</a:t>
            </a:r>
          </a:p>
          <a:p>
            <a:pPr lvl="1">
              <a:buFont typeface="Wingdings" pitchFamily="2" charset="2"/>
              <a:buChar char="v"/>
            </a:pPr>
            <a:r>
              <a:rPr lang="en-US" sz="2200" dirty="0" smtClean="0"/>
              <a:t>In Nucleon’s Rest </a:t>
            </a:r>
            <a:r>
              <a:rPr lang="en-US" sz="2400" dirty="0" smtClean="0"/>
              <a:t>Frame Amplitude has </a:t>
            </a:r>
          </a:p>
          <a:p>
            <a:pPr lvl="1">
              <a:buNone/>
            </a:pPr>
            <a:r>
              <a:rPr lang="en-US" sz="2400" dirty="0" smtClean="0"/>
              <a:t>		s−, p− &amp; d−wave correlations</a:t>
            </a:r>
          </a:p>
          <a:p>
            <a:pPr>
              <a:buNone/>
            </a:pP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Craig Roberts: Opportunities and Challenges of the N* Programme.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1C35-9060-4508-99D4-470906349AF2}" type="slidenum">
              <a:rPr lang="en-US" smtClean="0">
                <a:solidFill>
                  <a:srgbClr val="404040"/>
                </a:solidFill>
              </a:rPr>
              <a:pPr/>
              <a:t>33</a:t>
            </a:fld>
            <a:endParaRPr lang="en-US">
              <a:solidFill>
                <a:srgbClr val="40404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6477000" y="1371600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9753600" y="457200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304800" y="4724400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0" y="0"/>
            <a:ext cx="3395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R.T. Cahill </a:t>
            </a:r>
            <a:r>
              <a:rPr lang="en-US" i="1" dirty="0" smtClean="0"/>
              <a:t>et al</a:t>
            </a:r>
            <a:r>
              <a:rPr lang="en-US" dirty="0" smtClean="0"/>
              <a:t>.,</a:t>
            </a:r>
          </a:p>
          <a:p>
            <a:r>
              <a:rPr lang="en-US" dirty="0" smtClean="0">
                <a:hlinkClick r:id="rId3"/>
              </a:rPr>
              <a:t>Austral. J. Phys. 42 (1989) 129-145</a:t>
            </a:r>
            <a:endParaRPr lang="en-US" dirty="0" smtClean="0"/>
          </a:p>
        </p:txBody>
      </p:sp>
      <p:cxnSp>
        <p:nvCxnSpPr>
          <p:cNvPr id="13" name="Straight Arrow Connector 12"/>
          <p:cNvCxnSpPr/>
          <p:nvPr/>
        </p:nvCxnSpPr>
        <p:spPr bwMode="auto">
          <a:xfrm rot="16200000" flipV="1">
            <a:off x="1447800" y="2895600"/>
            <a:ext cx="1600200" cy="838200"/>
          </a:xfrm>
          <a:prstGeom prst="straightConnector1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6019800" y="3200400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7030A0"/>
                </a:solidFill>
              </a:rPr>
              <a:t>diquark</a:t>
            </a:r>
            <a:endParaRPr lang="en-US" i="1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72200" y="1219200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7030A0"/>
                </a:solidFill>
              </a:rPr>
              <a:t>quark</a:t>
            </a:r>
            <a:endParaRPr lang="en-US" i="1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29000" y="533400"/>
            <a:ext cx="2277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7030A0"/>
                </a:solidFill>
              </a:rPr>
              <a:t>quark exchange</a:t>
            </a:r>
          </a:p>
          <a:p>
            <a:r>
              <a:rPr lang="en-US" i="1" dirty="0" smtClean="0">
                <a:solidFill>
                  <a:srgbClr val="7030A0"/>
                </a:solidFill>
              </a:rPr>
              <a:t>ensures Pauli statistics</a:t>
            </a:r>
            <a:endParaRPr lang="en-US" i="1" dirty="0">
              <a:solidFill>
                <a:srgbClr val="7030A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rot="16200000" flipH="1">
            <a:off x="4610100" y="1181100"/>
            <a:ext cx="990600" cy="7620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rot="16200000" flipH="1">
            <a:off x="4533900" y="1257300"/>
            <a:ext cx="1143000" cy="914400"/>
          </a:xfrm>
          <a:prstGeom prst="straightConnector1">
            <a:avLst/>
          </a:prstGeom>
          <a:noFill/>
          <a:ln w="19050" cap="flat" cmpd="sng" algn="ctr">
            <a:solidFill>
              <a:srgbClr val="009900"/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6781800" y="32004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7030A0"/>
                </a:solidFill>
              </a:rPr>
              <a:t>composed of strongly-dressed quarks bound by dressed-gluons</a:t>
            </a:r>
            <a:endParaRPr lang="en-US" i="1" dirty="0">
              <a:solidFill>
                <a:srgbClr val="7030A0"/>
              </a:solidFill>
            </a:endParaRPr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NStar 2011, JLab 17-20 May - 42pgs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3886200" cy="3733800"/>
          </a:xfrm>
        </p:spPr>
        <p:txBody>
          <a:bodyPr/>
          <a:lstStyle/>
          <a:p>
            <a:r>
              <a:rPr lang="en-US" dirty="0" smtClean="0"/>
              <a:t>“Spectrum” of </a:t>
            </a:r>
            <a:r>
              <a:rPr lang="en-US" i="1" dirty="0" err="1" smtClean="0">
                <a:solidFill>
                  <a:srgbClr val="FF0000"/>
                </a:solidFill>
              </a:rPr>
              <a:t>nonpointlike</a:t>
            </a:r>
            <a:r>
              <a:rPr lang="en-US" dirty="0" smtClean="0"/>
              <a:t> quark-quark correlations</a:t>
            </a:r>
          </a:p>
          <a:p>
            <a:r>
              <a:rPr lang="en-US" dirty="0" smtClean="0"/>
              <a:t>Observed in</a:t>
            </a:r>
          </a:p>
          <a:p>
            <a:pPr lvl="1"/>
            <a:r>
              <a:rPr lang="en-US" dirty="0" smtClean="0"/>
              <a:t>DSE studies in </a:t>
            </a:r>
            <a:r>
              <a:rPr lang="en-US" dirty="0" smtClean="0">
                <a:solidFill>
                  <a:srgbClr val="FF0000"/>
                </a:solidFill>
              </a:rPr>
              <a:t>Q</a:t>
            </a:r>
            <a:r>
              <a:rPr lang="en-US" dirty="0" smtClean="0">
                <a:solidFill>
                  <a:srgbClr val="008000"/>
                </a:solidFill>
              </a:rPr>
              <a:t>C</a:t>
            </a:r>
            <a:r>
              <a:rPr lang="en-US" dirty="0" smtClean="0">
                <a:solidFill>
                  <a:srgbClr val="0000FF"/>
                </a:solidFill>
              </a:rPr>
              <a:t>D</a:t>
            </a:r>
          </a:p>
          <a:p>
            <a:pPr lvl="1"/>
            <a:r>
              <a:rPr lang="en-US" dirty="0" smtClean="0"/>
              <a:t>0</a:t>
            </a:r>
            <a:r>
              <a:rPr lang="en-US" baseline="30000" dirty="0" smtClean="0"/>
              <a:t>+</a:t>
            </a:r>
            <a:r>
              <a:rPr lang="en-US" dirty="0" smtClean="0"/>
              <a:t> &amp; 1</a:t>
            </a:r>
            <a:r>
              <a:rPr lang="en-US" baseline="30000" dirty="0" smtClean="0"/>
              <a:t>+</a:t>
            </a:r>
            <a:r>
              <a:rPr lang="en-US" dirty="0" smtClean="0"/>
              <a:t> in Lattice-</a:t>
            </a:r>
            <a:r>
              <a:rPr lang="en-US" dirty="0" smtClean="0">
                <a:solidFill>
                  <a:srgbClr val="FF0000"/>
                </a:solidFill>
              </a:rPr>
              <a:t>Q</a:t>
            </a:r>
            <a:r>
              <a:rPr lang="en-US" dirty="0" smtClean="0">
                <a:solidFill>
                  <a:srgbClr val="008000"/>
                </a:solidFill>
              </a:rPr>
              <a:t>C</a:t>
            </a:r>
            <a:r>
              <a:rPr lang="en-US" dirty="0" smtClean="0">
                <a:solidFill>
                  <a:srgbClr val="0000FF"/>
                </a:solidFill>
              </a:rPr>
              <a:t>D</a:t>
            </a:r>
          </a:p>
          <a:p>
            <a:r>
              <a:rPr lang="en-US" dirty="0" smtClean="0"/>
              <a:t>Scalar </a:t>
            </a:r>
            <a:r>
              <a:rPr lang="en-US" dirty="0" err="1" smtClean="0"/>
              <a:t>diquark</a:t>
            </a:r>
            <a:r>
              <a:rPr lang="en-US" dirty="0" smtClean="0"/>
              <a:t> form factor</a:t>
            </a:r>
          </a:p>
          <a:p>
            <a:pPr lvl="1"/>
            <a:r>
              <a:rPr lang="en-US" dirty="0" smtClean="0"/>
              <a:t>r</a:t>
            </a:r>
            <a:r>
              <a:rPr lang="en-US" baseline="-25000" dirty="0" smtClean="0"/>
              <a:t>0+</a:t>
            </a:r>
            <a:r>
              <a:rPr lang="en-US" dirty="0" smtClean="0"/>
              <a:t> ≈ r</a:t>
            </a:r>
            <a:r>
              <a:rPr lang="el-GR" baseline="-25000" dirty="0" smtClean="0"/>
              <a:t>π</a:t>
            </a:r>
            <a:endParaRPr lang="en-US" baseline="-25000" dirty="0" smtClean="0"/>
          </a:p>
          <a:p>
            <a:r>
              <a:rPr lang="en-US" dirty="0" smtClean="0"/>
              <a:t>Axial-vector </a:t>
            </a:r>
            <a:r>
              <a:rPr lang="en-US" dirty="0" err="1" smtClean="0"/>
              <a:t>diquarks</a:t>
            </a:r>
            <a:endParaRPr lang="en-US" dirty="0" smtClean="0"/>
          </a:p>
          <a:p>
            <a:pPr lvl="1"/>
            <a:r>
              <a:rPr lang="en-US" dirty="0" smtClean="0"/>
              <a:t>r</a:t>
            </a:r>
            <a:r>
              <a:rPr lang="en-US" baseline="-25000" dirty="0" smtClean="0"/>
              <a:t>1+</a:t>
            </a:r>
            <a:r>
              <a:rPr lang="en-US" dirty="0" smtClean="0"/>
              <a:t> ≈ r</a:t>
            </a:r>
            <a:r>
              <a:rPr lang="el-GR" baseline="-25000" dirty="0" smtClean="0"/>
              <a:t>ρ</a:t>
            </a:r>
            <a:endParaRPr lang="en-US" baseline="-25000" dirty="0" smtClean="0"/>
          </a:p>
          <a:p>
            <a:pPr lvl="1">
              <a:buNone/>
            </a:pPr>
            <a:endParaRPr lang="en-US" baseline="-25000" dirty="0" smtClean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 err="1" smtClean="0"/>
              <a:t>Diquarks</a:t>
            </a:r>
            <a:r>
              <a:rPr lang="en-US" sz="3200" dirty="0" smtClean="0"/>
              <a:t> in </a:t>
            </a:r>
            <a:r>
              <a:rPr lang="en-US" sz="3200" dirty="0" smtClean="0">
                <a:solidFill>
                  <a:srgbClr val="FF0000"/>
                </a:solidFill>
              </a:rPr>
              <a:t>Q</a:t>
            </a:r>
            <a:r>
              <a:rPr lang="en-US" sz="3200" dirty="0" smtClean="0">
                <a:solidFill>
                  <a:srgbClr val="008000"/>
                </a:solidFill>
              </a:rPr>
              <a:t>C</a:t>
            </a:r>
            <a:r>
              <a:rPr lang="en-US" sz="3200" dirty="0" smtClean="0"/>
              <a:t>D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NStar 2011, JLab 17-20 May - 42pgs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Craig Roberts: Opportunities and Challenges of the N* </a:t>
            </a:r>
            <a:r>
              <a:rPr lang="en-US" dirty="0" err="1" smtClean="0"/>
              <a:t>Programme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7" name="Picture 6" descr="FaddeevE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5029200" cy="1648460"/>
          </a:xfrm>
          <a:prstGeom prst="rect">
            <a:avLst/>
          </a:prstGeom>
        </p:spPr>
      </p:pic>
      <p:pic>
        <p:nvPicPr>
          <p:cNvPr id="8" name="Picture 7" descr="DiquarkSpectr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52600"/>
            <a:ext cx="9144000" cy="90910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76200" y="2362200"/>
            <a:ext cx="8991600" cy="228600"/>
          </a:xfrm>
          <a:prstGeom prst="rect">
            <a:avLst/>
          </a:prstGeom>
          <a:noFill/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10" name="Picture 9" descr="diquarkscalarFF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37538" y="3048000"/>
            <a:ext cx="4806462" cy="3124200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57200" y="6019800"/>
            <a:ext cx="81534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2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Zero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200" kern="0" dirty="0" smtClean="0">
                <a:solidFill>
                  <a:schemeClr val="tx2">
                    <a:lumMod val="75000"/>
                  </a:schemeClr>
                </a:solidFill>
              </a:rPr>
              <a:t>relation </a:t>
            </a:r>
            <a:r>
              <a:rPr lang="en-US" sz="2200" kern="0" dirty="0" smtClean="0">
                <a:solidFill>
                  <a:schemeClr val="tx2">
                    <a:lumMod val="75000"/>
                  </a:schemeClr>
                </a:solidFill>
              </a:rPr>
              <a:t>with old notion of </a:t>
            </a:r>
            <a:r>
              <a:rPr lang="en-US" sz="2200" kern="0" dirty="0" err="1" smtClean="0">
                <a:solidFill>
                  <a:schemeClr val="tx2">
                    <a:lumMod val="75000"/>
                  </a:schemeClr>
                </a:solidFill>
              </a:rPr>
              <a:t>pointlike</a:t>
            </a:r>
            <a:r>
              <a:rPr lang="en-US" sz="2200" kern="0" dirty="0" smtClean="0">
                <a:solidFill>
                  <a:schemeClr val="tx2">
                    <a:lumMod val="75000"/>
                  </a:schemeClr>
                </a:solidFill>
              </a:rPr>
              <a:t> constituent-like </a:t>
            </a:r>
            <a:r>
              <a:rPr lang="en-US" sz="2200" kern="0" dirty="0" err="1" smtClean="0">
                <a:solidFill>
                  <a:schemeClr val="tx2">
                    <a:lumMod val="75000"/>
                  </a:schemeClr>
                </a:solidFill>
              </a:rPr>
              <a:t>diquarks</a:t>
            </a:r>
            <a:endParaRPr kumimoji="0" lang="en-US" sz="2000" b="0" i="0" u="none" strike="noStrike" kern="0" cap="none" spc="0" normalizeH="0" baseline="-2500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Tx/>
              <a:buChar char="–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86200" y="5265003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BOTH essential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Left Brace 13"/>
          <p:cNvSpPr/>
          <p:nvPr/>
        </p:nvSpPr>
        <p:spPr bwMode="auto">
          <a:xfrm>
            <a:off x="3810000" y="4648200"/>
            <a:ext cx="76200" cy="1371600"/>
          </a:xfrm>
          <a:prstGeom prst="leftBrac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5" name="Right Brace 14"/>
          <p:cNvSpPr/>
          <p:nvPr/>
        </p:nvSpPr>
        <p:spPr bwMode="auto">
          <a:xfrm>
            <a:off x="3810000" y="4648200"/>
            <a:ext cx="152400" cy="1371600"/>
          </a:xfrm>
          <a:prstGeom prst="rightBrac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23997" y="1143000"/>
            <a:ext cx="35200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0033CC"/>
                </a:solidFill>
              </a:rPr>
              <a:t>H.L.L. Roberts </a:t>
            </a:r>
            <a:r>
              <a:rPr lang="en-US" sz="1600" dirty="0" smtClean="0">
                <a:solidFill>
                  <a:srgbClr val="0033CC"/>
                </a:solidFill>
              </a:rPr>
              <a:t>et al</a:t>
            </a:r>
            <a:r>
              <a:rPr lang="en-US" sz="1600" i="1" dirty="0" smtClean="0">
                <a:solidFill>
                  <a:srgbClr val="0033CC"/>
                </a:solidFill>
              </a:rPr>
              <a:t>.</a:t>
            </a:r>
            <a:r>
              <a:rPr lang="en-US" sz="1600" i="1" dirty="0" smtClean="0"/>
              <a:t>, </a:t>
            </a:r>
            <a:r>
              <a:rPr lang="en-US" sz="1600" i="1" dirty="0" smtClean="0">
                <a:hlinkClick r:id="rId5"/>
              </a:rPr>
              <a:t>1102.4376 [</a:t>
            </a:r>
            <a:r>
              <a:rPr lang="en-US" sz="1600" i="1" dirty="0" err="1" smtClean="0">
                <a:hlinkClick r:id="rId5"/>
              </a:rPr>
              <a:t>nucl-th</a:t>
            </a:r>
            <a:r>
              <a:rPr lang="en-US" sz="1600" i="1" dirty="0" smtClean="0">
                <a:hlinkClick r:id="rId5"/>
              </a:rPr>
              <a:t>]</a:t>
            </a:r>
            <a:endParaRPr lang="en-US" sz="1600" i="1" dirty="0" smtClean="0"/>
          </a:p>
          <a:p>
            <a:r>
              <a:rPr lang="en-US" sz="1600" i="1" dirty="0" smtClean="0">
                <a:solidFill>
                  <a:srgbClr val="0033CC"/>
                </a:solidFill>
              </a:rPr>
              <a:t>Phys. Rev. C </a:t>
            </a:r>
            <a:r>
              <a:rPr lang="en-US" sz="1600" dirty="0" smtClean="0">
                <a:solidFill>
                  <a:srgbClr val="0033CC"/>
                </a:solidFill>
              </a:rPr>
              <a:t>in press</a:t>
            </a:r>
            <a:endParaRPr lang="en-US" sz="1600" dirty="0">
              <a:solidFill>
                <a:srgbClr val="0033CC"/>
              </a:solidFill>
            </a:endParaRPr>
          </a:p>
        </p:txBody>
      </p:sp>
      <p:pic>
        <p:nvPicPr>
          <p:cNvPr id="22" name="Picture 21" descr="uddiquark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86600" y="3188970"/>
            <a:ext cx="1807663" cy="176403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80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800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  <p:bldP spid="11" grpId="1"/>
      <p:bldP spid="13" grpId="0"/>
      <p:bldP spid="15" grpId="0" animBg="1"/>
      <p:bldP spid="1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dmNm1m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200" y="1981200"/>
            <a:ext cx="6502400" cy="4398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 smtClean="0">
                <a:latin typeface="Trebuchet MS" pitchFamily="34" charset="0"/>
              </a:rPr>
              <a:t>Baryons &amp; </a:t>
            </a:r>
            <a:r>
              <a:rPr lang="en-US" sz="3200" dirty="0" err="1" smtClean="0">
                <a:latin typeface="Trebuchet MS" pitchFamily="34" charset="0"/>
              </a:rPr>
              <a:t>diquarks</a:t>
            </a:r>
            <a:r>
              <a:rPr lang="en-US" sz="3200" dirty="0" smtClean="0">
                <a:latin typeface="Trebuchet MS" pitchFamily="34" charset="0"/>
              </a:rPr>
              <a:t/>
            </a:r>
            <a:br>
              <a:rPr lang="en-US" sz="3200" dirty="0" smtClean="0">
                <a:latin typeface="Trebuchet MS" pitchFamily="34" charset="0"/>
              </a:rPr>
            </a:br>
            <a:endParaRPr lang="en-US" sz="3200" dirty="0">
              <a:latin typeface="Trebuchet MS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04040"/>
                </a:solidFill>
              </a:rPr>
              <a:t>Craig Roberts: Opportunities and Challenges of the N* Programme.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1C35-9060-4508-99D4-470906349AF2}" type="slidenum">
              <a:rPr lang="en-US" smtClean="0">
                <a:solidFill>
                  <a:srgbClr val="404040"/>
                </a:solidFill>
              </a:rPr>
              <a:pPr/>
              <a:t>35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04800" y="1219200"/>
            <a:ext cx="8229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buClr>
                <a:srgbClr val="1F497D"/>
              </a:buClr>
              <a:buFont typeface="Wingdings" pitchFamily="2" charset="2"/>
              <a:buChar char="Ø"/>
            </a:pPr>
            <a:r>
              <a:rPr lang="en-US" sz="2400" kern="0" dirty="0" smtClean="0">
                <a:solidFill>
                  <a:srgbClr val="002060"/>
                </a:solidFill>
              </a:rPr>
              <a:t>Provided numerous insights into baryon structure; e.g., </a:t>
            </a:r>
          </a:p>
          <a:p>
            <a:pPr marL="800100" lvl="1" indent="-342900" fontAlgn="base">
              <a:spcAft>
                <a:spcPts val="600"/>
              </a:spcAft>
              <a:buClr>
                <a:srgbClr val="1F497D"/>
              </a:buClr>
              <a:buFont typeface="Wingdings" pitchFamily="2" charset="2"/>
              <a:buChar char="Ø"/>
            </a:pPr>
            <a:r>
              <a:rPr lang="en-US" sz="2400" i="1" kern="0" dirty="0" smtClean="0">
                <a:solidFill>
                  <a:srgbClr val="002060"/>
                </a:solidFill>
              </a:rPr>
              <a:t>There is a causal connection between m</a:t>
            </a:r>
            <a:r>
              <a:rPr lang="el-GR" sz="2400" i="1" kern="0" baseline="-25000" dirty="0" smtClean="0">
                <a:solidFill>
                  <a:srgbClr val="002060"/>
                </a:solidFill>
              </a:rPr>
              <a:t>Δ</a:t>
            </a:r>
            <a:r>
              <a:rPr lang="en-US" sz="2400" i="1" kern="0" dirty="0" smtClean="0">
                <a:solidFill>
                  <a:srgbClr val="002060"/>
                </a:solidFill>
              </a:rPr>
              <a:t> - </a:t>
            </a:r>
            <a:r>
              <a:rPr lang="en-US" sz="2400" i="1" kern="0" dirty="0" err="1" smtClean="0">
                <a:solidFill>
                  <a:srgbClr val="002060"/>
                </a:solidFill>
              </a:rPr>
              <a:t>m</a:t>
            </a:r>
            <a:r>
              <a:rPr lang="en-US" sz="2400" i="1" kern="0" baseline="-25000" dirty="0" err="1" smtClean="0">
                <a:solidFill>
                  <a:srgbClr val="002060"/>
                </a:solidFill>
              </a:rPr>
              <a:t>N</a:t>
            </a:r>
            <a:r>
              <a:rPr lang="en-US" sz="2400" i="1" kern="0" dirty="0" smtClean="0">
                <a:solidFill>
                  <a:srgbClr val="002060"/>
                </a:solidFill>
              </a:rPr>
              <a:t> &amp; m</a:t>
            </a:r>
            <a:r>
              <a:rPr lang="en-US" sz="2400" i="1" kern="0" baseline="-25000" dirty="0" smtClean="0">
                <a:solidFill>
                  <a:srgbClr val="002060"/>
                </a:solidFill>
              </a:rPr>
              <a:t>1+</a:t>
            </a:r>
            <a:r>
              <a:rPr lang="en-US" sz="2400" i="1" kern="0" dirty="0" smtClean="0">
                <a:solidFill>
                  <a:srgbClr val="002060"/>
                </a:solidFill>
              </a:rPr>
              <a:t>- m</a:t>
            </a:r>
            <a:r>
              <a:rPr lang="en-US" sz="2400" i="1" kern="0" baseline="-25000" dirty="0" smtClean="0">
                <a:solidFill>
                  <a:srgbClr val="002060"/>
                </a:solidFill>
              </a:rPr>
              <a:t>0+</a:t>
            </a:r>
            <a:endParaRPr lang="en-US" sz="2400" i="1" kern="0" dirty="0" smtClean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0" y="4191000"/>
            <a:ext cx="1152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kern="0" dirty="0" smtClean="0">
                <a:solidFill>
                  <a:srgbClr val="FF300D"/>
                </a:solidFill>
              </a:rPr>
              <a:t>m</a:t>
            </a:r>
            <a:r>
              <a:rPr lang="el-GR" sz="2400" i="1" kern="0" baseline="-25000" dirty="0" smtClean="0">
                <a:solidFill>
                  <a:srgbClr val="FF300D"/>
                </a:solidFill>
              </a:rPr>
              <a:t>Δ</a:t>
            </a:r>
            <a:r>
              <a:rPr lang="en-US" sz="2400" i="1" kern="0" dirty="0" smtClean="0">
                <a:solidFill>
                  <a:srgbClr val="FF300D"/>
                </a:solidFill>
              </a:rPr>
              <a:t> - </a:t>
            </a:r>
            <a:r>
              <a:rPr lang="en-US" sz="2400" i="1" kern="0" dirty="0" err="1" smtClean="0">
                <a:solidFill>
                  <a:srgbClr val="FF300D"/>
                </a:solidFill>
              </a:rPr>
              <a:t>m</a:t>
            </a:r>
            <a:r>
              <a:rPr lang="en-US" sz="2400" i="1" kern="0" baseline="-25000" dirty="0" err="1" smtClean="0">
                <a:solidFill>
                  <a:srgbClr val="FF300D"/>
                </a:solidFill>
              </a:rPr>
              <a:t>N</a:t>
            </a:r>
            <a:endParaRPr lang="en-US" sz="2400" dirty="0">
              <a:solidFill>
                <a:srgbClr val="FF300D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00729" y="2971800"/>
            <a:ext cx="6142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kern="0" dirty="0" err="1" smtClean="0">
                <a:solidFill>
                  <a:srgbClr val="0070C0"/>
                </a:solidFill>
              </a:rPr>
              <a:t>m</a:t>
            </a:r>
            <a:r>
              <a:rPr lang="en-US" sz="2400" i="1" kern="0" baseline="-25000" dirty="0" err="1" smtClean="0">
                <a:solidFill>
                  <a:srgbClr val="0070C0"/>
                </a:solidFill>
              </a:rPr>
              <a:t>N</a:t>
            </a:r>
            <a:r>
              <a:rPr lang="en-US" sz="2000" i="1" kern="0" dirty="0" smtClean="0">
                <a:solidFill>
                  <a:srgbClr val="002060"/>
                </a:solidFill>
              </a:rPr>
              <a:t> 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3190061" y="2362200"/>
            <a:ext cx="5437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kern="0" dirty="0" smtClean="0">
                <a:solidFill>
                  <a:srgbClr val="008000"/>
                </a:solidFill>
              </a:rPr>
              <a:t>m</a:t>
            </a:r>
            <a:r>
              <a:rPr lang="el-GR" sz="2400" i="1" kern="0" baseline="-25000" dirty="0" smtClean="0">
                <a:solidFill>
                  <a:srgbClr val="008000"/>
                </a:solidFill>
              </a:rPr>
              <a:t>Δ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29401" y="304800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3300"/>
                </a:solidFill>
              </a:rPr>
              <a:t>Physical splitting grows rapidly with increasing </a:t>
            </a:r>
            <a:r>
              <a:rPr lang="en-US" dirty="0" err="1" smtClean="0">
                <a:solidFill>
                  <a:srgbClr val="FF3300"/>
                </a:solidFill>
              </a:rPr>
              <a:t>diquark</a:t>
            </a:r>
            <a:r>
              <a:rPr lang="en-US" dirty="0" smtClean="0">
                <a:solidFill>
                  <a:srgbClr val="FF3300"/>
                </a:solidFill>
              </a:rPr>
              <a:t> mass difference</a:t>
            </a:r>
            <a:endParaRPr lang="en-US" dirty="0">
              <a:solidFill>
                <a:srgbClr val="FF3300"/>
              </a:solidFill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NStar 2011, JLab 17-20 May - 42pgs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35200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0033CC"/>
                </a:solidFill>
              </a:rPr>
              <a:t>H.L.L. Roberts </a:t>
            </a:r>
            <a:r>
              <a:rPr lang="en-US" sz="1600" dirty="0" smtClean="0">
                <a:solidFill>
                  <a:srgbClr val="0033CC"/>
                </a:solidFill>
              </a:rPr>
              <a:t>et al</a:t>
            </a:r>
            <a:r>
              <a:rPr lang="en-US" sz="1600" i="1" dirty="0" smtClean="0">
                <a:solidFill>
                  <a:srgbClr val="0033CC"/>
                </a:solidFill>
              </a:rPr>
              <a:t>.</a:t>
            </a:r>
            <a:r>
              <a:rPr lang="en-US" sz="1600" i="1" dirty="0" smtClean="0"/>
              <a:t>, </a:t>
            </a:r>
            <a:r>
              <a:rPr lang="en-US" sz="1600" i="1" dirty="0" smtClean="0">
                <a:hlinkClick r:id="rId3"/>
              </a:rPr>
              <a:t>1102.4376 [</a:t>
            </a:r>
            <a:r>
              <a:rPr lang="en-US" sz="1600" i="1" dirty="0" err="1" smtClean="0">
                <a:hlinkClick r:id="rId3"/>
              </a:rPr>
              <a:t>nucl-th</a:t>
            </a:r>
            <a:r>
              <a:rPr lang="en-US" sz="1600" i="1" dirty="0" smtClean="0">
                <a:hlinkClick r:id="rId3"/>
              </a:rPr>
              <a:t>]</a:t>
            </a:r>
            <a:endParaRPr lang="en-US" sz="1600" i="1" dirty="0" smtClean="0"/>
          </a:p>
          <a:p>
            <a:r>
              <a:rPr lang="en-US" sz="1600" i="1" dirty="0" smtClean="0">
                <a:solidFill>
                  <a:srgbClr val="0033CC"/>
                </a:solidFill>
              </a:rPr>
              <a:t>Phys. Rev. C </a:t>
            </a:r>
            <a:r>
              <a:rPr lang="en-US" sz="1600" dirty="0" smtClean="0">
                <a:solidFill>
                  <a:srgbClr val="0033CC"/>
                </a:solidFill>
              </a:rPr>
              <a:t>in press</a:t>
            </a:r>
            <a:endParaRPr lang="en-US" sz="16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QMfromFaddee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157452"/>
            <a:ext cx="7086599" cy="53195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 smtClean="0">
                <a:latin typeface="Trebuchet MS" pitchFamily="34" charset="0"/>
              </a:rPr>
              <a:t>Baryons &amp; </a:t>
            </a:r>
            <a:r>
              <a:rPr lang="en-US" sz="3200" dirty="0" err="1" smtClean="0">
                <a:latin typeface="Trebuchet MS" pitchFamily="34" charset="0"/>
              </a:rPr>
              <a:t>diquarks</a:t>
            </a:r>
            <a:r>
              <a:rPr lang="en-US" sz="3200" dirty="0" smtClean="0">
                <a:latin typeface="Trebuchet MS" pitchFamily="34" charset="0"/>
              </a:rPr>
              <a:t/>
            </a:r>
            <a:br>
              <a:rPr lang="en-US" sz="3200" dirty="0" smtClean="0">
                <a:latin typeface="Trebuchet MS" pitchFamily="34" charset="0"/>
              </a:rPr>
            </a:br>
            <a:endParaRPr lang="en-US" sz="3200" dirty="0">
              <a:latin typeface="Trebuchet MS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04040"/>
                </a:solidFill>
              </a:rPr>
              <a:t>Craig Roberts: Opportunities and Challenges of the N* Programme.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1C35-9060-4508-99D4-470906349AF2}" type="slidenum">
              <a:rPr lang="en-US" smtClean="0">
                <a:solidFill>
                  <a:srgbClr val="404040"/>
                </a:solidFill>
              </a:rPr>
              <a:pPr/>
              <a:t>36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0" y="0"/>
            <a:ext cx="4114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buClr>
                <a:srgbClr val="1F497D"/>
              </a:buClr>
              <a:buFont typeface="Wingdings" pitchFamily="2" charset="2"/>
              <a:buChar char="Ø"/>
            </a:pPr>
            <a:r>
              <a:rPr lang="en-US" sz="2200" kern="0" dirty="0" smtClean="0">
                <a:solidFill>
                  <a:srgbClr val="002060"/>
                </a:solidFill>
              </a:rPr>
              <a:t>Provided numerous insights into baryon structure; e.g., </a:t>
            </a:r>
          </a:p>
          <a:p>
            <a:pPr marL="800100" lvl="1" indent="-342900" fontAlgn="base">
              <a:spcBef>
                <a:spcPct val="20000"/>
              </a:spcBef>
              <a:spcAft>
                <a:spcPts val="600"/>
              </a:spcAft>
              <a:buClr>
                <a:srgbClr val="1F497D"/>
              </a:buClr>
              <a:buFont typeface="Wingdings" pitchFamily="2" charset="2"/>
              <a:buChar char="Ø"/>
            </a:pPr>
            <a:r>
              <a:rPr lang="en-US" sz="2200" i="1" kern="0" dirty="0" err="1" smtClean="0">
                <a:solidFill>
                  <a:srgbClr val="002060"/>
                </a:solidFill>
              </a:rPr>
              <a:t>m</a:t>
            </a:r>
            <a:r>
              <a:rPr lang="en-US" sz="2200" i="1" kern="0" baseline="-25000" dirty="0" err="1" smtClean="0">
                <a:solidFill>
                  <a:srgbClr val="002060"/>
                </a:solidFill>
              </a:rPr>
              <a:t>N</a:t>
            </a:r>
            <a:r>
              <a:rPr lang="en-US" sz="2200" i="1" kern="0" dirty="0" smtClean="0">
                <a:solidFill>
                  <a:srgbClr val="002060"/>
                </a:solidFill>
              </a:rPr>
              <a:t> ≈ 3 M &amp; m</a:t>
            </a:r>
            <a:r>
              <a:rPr lang="el-GR" sz="2200" i="1" kern="0" baseline="-25000" dirty="0" smtClean="0">
                <a:solidFill>
                  <a:srgbClr val="002060"/>
                </a:solidFill>
              </a:rPr>
              <a:t>Δ</a:t>
            </a:r>
            <a:r>
              <a:rPr lang="el-GR" sz="2400" i="1" kern="0" baseline="-25000" dirty="0" smtClean="0">
                <a:solidFill>
                  <a:srgbClr val="002060"/>
                </a:solidFill>
              </a:rPr>
              <a:t> </a:t>
            </a:r>
            <a:r>
              <a:rPr lang="en-US" sz="2200" i="1" kern="0" dirty="0" smtClean="0">
                <a:solidFill>
                  <a:srgbClr val="002060"/>
                </a:solidFill>
              </a:rPr>
              <a:t>≈ M+m</a:t>
            </a:r>
            <a:r>
              <a:rPr lang="en-US" sz="2200" i="1" kern="0" baseline="-25000" dirty="0" smtClean="0">
                <a:solidFill>
                  <a:srgbClr val="002060"/>
                </a:solidFill>
              </a:rPr>
              <a:t>1+</a:t>
            </a:r>
            <a:endParaRPr lang="en-US" sz="2200" i="1" kern="0" dirty="0" smtClean="0">
              <a:solidFill>
                <a:srgbClr val="00206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NStar 2011, JLab 17-20 May - 42pgs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r"/>
            <a:r>
              <a:rPr lang="en-US" sz="3200" dirty="0" err="1" smtClean="0">
                <a:latin typeface="Trebuchet MS" pitchFamily="34" charset="0"/>
              </a:rPr>
              <a:t>Hadron</a:t>
            </a:r>
            <a:r>
              <a:rPr lang="en-US" sz="3200" dirty="0" smtClean="0">
                <a:latin typeface="Trebuchet MS" pitchFamily="34" charset="0"/>
              </a:rPr>
              <a:t> Spectrum</a:t>
            </a:r>
            <a:endParaRPr lang="en-US" sz="3200" dirty="0">
              <a:latin typeface="Trebuchet MS" pitchFamily="34" charset="0"/>
            </a:endParaRPr>
          </a:p>
        </p:txBody>
      </p:sp>
      <p:pic>
        <p:nvPicPr>
          <p:cNvPr id="7" name="Content Placeholder 6" descr="MesonSpectrum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52600"/>
            <a:ext cx="4648200" cy="48006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04040"/>
                </a:solidFill>
              </a:rPr>
              <a:t>Craig Roberts: Opportunities and Challenges of the N* Programme.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1C35-9060-4508-99D4-470906349AF2}" type="slidenum">
              <a:rPr lang="en-US" smtClean="0">
                <a:solidFill>
                  <a:srgbClr val="404040"/>
                </a:solidFill>
              </a:rPr>
              <a:pPr/>
              <a:t>37</a:t>
            </a:fld>
            <a:endParaRPr lang="en-US">
              <a:solidFill>
                <a:srgbClr val="404040"/>
              </a:solidFill>
            </a:endParaRPr>
          </a:p>
        </p:txBody>
      </p:sp>
      <p:pic>
        <p:nvPicPr>
          <p:cNvPr id="8" name="Picture 7" descr="BaryonSpectr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1752600"/>
            <a:ext cx="4953000" cy="4724400"/>
          </a:xfrm>
          <a:prstGeom prst="rect">
            <a:avLst/>
          </a:prstGeom>
        </p:spPr>
      </p:pic>
      <p:grpSp>
        <p:nvGrpSpPr>
          <p:cNvPr id="3" name="Group 15"/>
          <p:cNvGrpSpPr/>
          <p:nvPr/>
        </p:nvGrpSpPr>
        <p:grpSpPr>
          <a:xfrm>
            <a:off x="76200" y="76200"/>
            <a:ext cx="2596416" cy="2031325"/>
            <a:chOff x="4495800" y="5638803"/>
            <a:chExt cx="2596416" cy="2166028"/>
          </a:xfrm>
        </p:grpSpPr>
        <p:sp>
          <p:nvSpPr>
            <p:cNvPr id="9" name="TextBox 8"/>
            <p:cNvSpPr txBox="1"/>
            <p:nvPr/>
          </p:nvSpPr>
          <p:spPr>
            <a:xfrm>
              <a:off x="4495800" y="5638803"/>
              <a:ext cx="2596416" cy="2166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Legend:</a:t>
              </a:r>
            </a:p>
            <a:p>
              <a:r>
                <a:rPr lang="en-US" dirty="0" smtClean="0"/>
                <a:t>       Particle Data Group</a:t>
              </a:r>
            </a:p>
            <a:p>
              <a:r>
                <a:rPr lang="en-US" dirty="0" smtClean="0"/>
                <a:t>       H.L.L. Roberts </a:t>
              </a:r>
              <a:r>
                <a:rPr lang="en-US" i="1" dirty="0" smtClean="0"/>
                <a:t>et al</a:t>
              </a:r>
              <a:r>
                <a:rPr lang="en-US" dirty="0" smtClean="0"/>
                <a:t>.</a:t>
              </a:r>
            </a:p>
            <a:p>
              <a:r>
                <a:rPr lang="en-US" dirty="0" smtClean="0"/>
                <a:t>       EBAC</a:t>
              </a:r>
            </a:p>
            <a:p>
              <a:r>
                <a:rPr lang="en-US" dirty="0" smtClean="0"/>
                <a:t>       </a:t>
              </a:r>
              <a:r>
                <a:rPr lang="en-US" dirty="0" err="1" smtClean="0"/>
                <a:t>Jülich</a:t>
              </a:r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</p:txBody>
        </p:sp>
        <p:sp>
          <p:nvSpPr>
            <p:cNvPr id="11" name="Rectangle 10"/>
            <p:cNvSpPr/>
            <p:nvPr/>
          </p:nvSpPr>
          <p:spPr bwMode="auto">
            <a:xfrm flipV="1">
              <a:off x="4572000" y="6019800"/>
              <a:ext cx="152400" cy="152400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4572000" y="6298934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 rot="18855953" flipV="1">
              <a:off x="4614376" y="6580753"/>
              <a:ext cx="150889" cy="162320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5" name="Isosceles Triangle 14"/>
            <p:cNvSpPr/>
            <p:nvPr/>
          </p:nvSpPr>
          <p:spPr bwMode="auto">
            <a:xfrm rot="10800000">
              <a:off x="4572000" y="6872757"/>
              <a:ext cx="228600" cy="228600"/>
            </a:xfrm>
            <a:prstGeom prst="triangle">
              <a:avLst/>
            </a:prstGeom>
            <a:solidFill>
              <a:srgbClr val="FF33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514600" y="762000"/>
            <a:ext cx="656904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dirty="0" smtClean="0"/>
              <a:t> </a:t>
            </a:r>
            <a:r>
              <a:rPr lang="en-US" sz="2000" dirty="0" smtClean="0">
                <a:solidFill>
                  <a:srgbClr val="002060"/>
                </a:solidFill>
              </a:rPr>
              <a:t>Symmetry-preserving unification 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    of the computation of meson &amp; baryon masses</a:t>
            </a:r>
          </a:p>
          <a:p>
            <a:pPr>
              <a:buFont typeface="Courier New" pitchFamily="49" charset="0"/>
              <a:buChar char="o"/>
            </a:pPr>
            <a:r>
              <a:rPr lang="en-US" sz="2000" dirty="0" smtClean="0">
                <a:solidFill>
                  <a:srgbClr val="002060"/>
                </a:solidFill>
              </a:rPr>
              <a:t> rms-rel.err./deg-of-freedom = 13%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sz="2000" dirty="0" smtClean="0">
                <a:solidFill>
                  <a:srgbClr val="002060"/>
                </a:solidFill>
              </a:rPr>
              <a:t>PDG values (almost) uniformly overestimated in both cases 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    - room for the </a:t>
            </a:r>
            <a:r>
              <a:rPr lang="en-US" sz="2000" dirty="0" err="1" smtClean="0">
                <a:solidFill>
                  <a:srgbClr val="002060"/>
                </a:solidFill>
              </a:rPr>
              <a:t>pseudoscalar</a:t>
            </a:r>
            <a:r>
              <a:rPr lang="en-US" sz="2000" dirty="0" smtClean="0">
                <a:solidFill>
                  <a:srgbClr val="002060"/>
                </a:solidFill>
              </a:rPr>
              <a:t> meson cloud?!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NStar 2011, JLab 17-20 May - 42pgs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r"/>
            <a:r>
              <a:rPr lang="en-US" sz="3200" dirty="0" smtClean="0">
                <a:latin typeface="Trebuchet MS" pitchFamily="34" charset="0"/>
              </a:rPr>
              <a:t>Baryon Spectrum</a:t>
            </a:r>
            <a:endParaRPr lang="en-US" sz="3200" dirty="0">
              <a:latin typeface="Trebuchet MS" pitchFamily="34" charset="0"/>
            </a:endParaRPr>
          </a:p>
        </p:txBody>
      </p:sp>
      <p:pic>
        <p:nvPicPr>
          <p:cNvPr id="7" name="Content Placeholder 6" descr="SpectrumTab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90600"/>
            <a:ext cx="9103360" cy="312928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04040"/>
                </a:solidFill>
              </a:rPr>
              <a:t>Craig Roberts: Opportunities and Challenges of the N* Programme.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1C35-9060-4508-99D4-470906349AF2}" type="slidenum">
              <a:rPr lang="en-US" smtClean="0">
                <a:solidFill>
                  <a:srgbClr val="404040"/>
                </a:solidFill>
              </a:rPr>
              <a:pPr/>
              <a:t>38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04800" y="4191000"/>
            <a:ext cx="8458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Ø"/>
            </a:pPr>
            <a:r>
              <a:rPr lang="en-US" sz="2200" kern="0" dirty="0" smtClean="0">
                <a:solidFill>
                  <a:schemeClr val="tx1">
                    <a:lumMod val="50000"/>
                  </a:schemeClr>
                </a:solidFill>
              </a:rPr>
              <a:t>In connection with EBAC's analysis, dressed-quark </a:t>
            </a:r>
            <a:r>
              <a:rPr lang="en-US" sz="2200" kern="0" dirty="0" err="1" smtClean="0">
                <a:solidFill>
                  <a:schemeClr val="tx1">
                    <a:lumMod val="50000"/>
                  </a:schemeClr>
                </a:solidFill>
              </a:rPr>
              <a:t>Faddeev</a:t>
            </a:r>
            <a:r>
              <a:rPr lang="en-US" sz="2200" kern="0" dirty="0" smtClean="0">
                <a:solidFill>
                  <a:schemeClr val="tx1">
                    <a:lumMod val="50000"/>
                  </a:schemeClr>
                </a:solidFill>
              </a:rPr>
              <a:t>-equation predictions for bare-masses agree within </a:t>
            </a:r>
            <a:r>
              <a:rPr lang="en-US" sz="2200" kern="0" dirty="0" err="1" smtClean="0">
                <a:solidFill>
                  <a:schemeClr val="tx1">
                    <a:lumMod val="50000"/>
                  </a:schemeClr>
                </a:solidFill>
              </a:rPr>
              <a:t>rms</a:t>
            </a:r>
            <a:r>
              <a:rPr lang="en-US" sz="2200" kern="0" dirty="0" smtClean="0">
                <a:solidFill>
                  <a:schemeClr val="tx1">
                    <a:lumMod val="50000"/>
                  </a:schemeClr>
                </a:solidFill>
              </a:rPr>
              <a:t>-relative-error of 14%.  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Ø"/>
            </a:pPr>
            <a:r>
              <a:rPr lang="en-US" sz="2200" i="1" kern="0" dirty="0" smtClean="0">
                <a:solidFill>
                  <a:srgbClr val="008000"/>
                </a:solidFill>
              </a:rPr>
              <a:t>Notably, EBAC finds a dressed-quark-core for the Roper resonance, at a mass which agrees with </a:t>
            </a:r>
            <a:r>
              <a:rPr lang="en-US" sz="2200" i="1" kern="0" dirty="0" err="1" smtClean="0">
                <a:solidFill>
                  <a:srgbClr val="008000"/>
                </a:solidFill>
              </a:rPr>
              <a:t>Faddeev</a:t>
            </a:r>
            <a:r>
              <a:rPr lang="en-US" sz="2200" i="1" kern="0" dirty="0" smtClean="0">
                <a:solidFill>
                  <a:srgbClr val="008000"/>
                </a:solidFill>
              </a:rPr>
              <a:t> Eq. prediction.</a:t>
            </a:r>
            <a:endParaRPr kumimoji="0" lang="en-US" sz="2200" i="1" u="none" strike="noStrike" kern="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600200" y="2590800"/>
            <a:ext cx="1066800" cy="1676400"/>
          </a:xfrm>
          <a:prstGeom prst="ellipse">
            <a:avLst/>
          </a:prstGeom>
          <a:noFill/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NStar 2011, JLab 17-20 May - 42pgs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operTSH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62102" y="1981200"/>
            <a:ext cx="5381897" cy="426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 smtClean="0"/>
              <a:t>EBAC </a:t>
            </a:r>
            <a:br>
              <a:rPr lang="en-US" sz="3200" dirty="0" smtClean="0"/>
            </a:br>
            <a:r>
              <a:rPr lang="en-US" sz="3200" dirty="0" smtClean="0"/>
              <a:t>&amp; the Roper resonance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3962400" cy="4525963"/>
          </a:xfrm>
        </p:spPr>
        <p:txBody>
          <a:bodyPr/>
          <a:lstStyle/>
          <a:p>
            <a:r>
              <a:rPr lang="en-US" dirty="0" smtClean="0"/>
              <a:t>EBAC examined the dynamical origins of the two poles associated with the Roper resonance are examined. </a:t>
            </a:r>
          </a:p>
          <a:p>
            <a:r>
              <a:rPr lang="en-US" dirty="0" smtClean="0"/>
              <a:t>Both of them, together with the next higher resonance in the </a:t>
            </a:r>
            <a:r>
              <a:rPr lang="en-US" i="1" dirty="0" smtClean="0"/>
              <a:t>P</a:t>
            </a:r>
            <a:r>
              <a:rPr lang="en-US" baseline="-25000" dirty="0" smtClean="0"/>
              <a:t>11</a:t>
            </a:r>
            <a:r>
              <a:rPr lang="en-US" dirty="0" smtClean="0"/>
              <a:t> partial wave were found to have the same originating bare state</a:t>
            </a:r>
          </a:p>
          <a:p>
            <a:r>
              <a:rPr lang="en-US" dirty="0" smtClean="0"/>
              <a:t>Coupling to the meson-baryon continuum induces multiple observed resonances from the same bare state. </a:t>
            </a:r>
          </a:p>
          <a:p>
            <a:r>
              <a:rPr lang="en-US" dirty="0" smtClean="0"/>
              <a:t>All PDG identified resonances consist of a core state and meson-baryon components.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Craig Roberts: Opportunities and Challenges of the N* Programme.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4297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N. Suzuki </a:t>
            </a:r>
            <a:r>
              <a:rPr lang="en-US" sz="1600" dirty="0" smtClean="0"/>
              <a:t>et al</a:t>
            </a:r>
            <a:r>
              <a:rPr lang="en-US" sz="1600" i="1" dirty="0" smtClean="0"/>
              <a:t>., </a:t>
            </a:r>
            <a:r>
              <a:rPr lang="en-US" sz="1600" i="1" dirty="0" err="1" smtClean="0">
                <a:hlinkClick r:id="rId3"/>
              </a:rPr>
              <a:t>Phys.Rev.Lett</a:t>
            </a:r>
            <a:r>
              <a:rPr lang="en-US" sz="1600" i="1" dirty="0" smtClean="0">
                <a:hlinkClick r:id="rId3"/>
              </a:rPr>
              <a:t>. 104 (2010) 042302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NStar 2011, JLab 17-20 May - 42pgs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ride-and-prejudi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115326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600" dirty="0" smtClean="0">
                <a:solidFill>
                  <a:srgbClr val="FF0000"/>
                </a:solidFill>
              </a:rPr>
              <a:t>Q</a:t>
            </a:r>
            <a:r>
              <a:rPr lang="en-US" sz="3600" dirty="0" smtClean="0">
                <a:solidFill>
                  <a:srgbClr val="0070C0"/>
                </a:solidFill>
              </a:rPr>
              <a:t>C</a:t>
            </a:r>
            <a:r>
              <a:rPr lang="en-US" sz="3600" dirty="0" smtClean="0">
                <a:solidFill>
                  <a:srgbClr val="00CC00"/>
                </a:solidFill>
              </a:rPr>
              <a:t>D</a:t>
            </a:r>
            <a:r>
              <a:rPr lang="en-US" sz="3600" dirty="0" smtClean="0"/>
              <a:t>’s Challenges</a:t>
            </a:r>
            <a:br>
              <a:rPr lang="en-US" sz="3600" dirty="0" smtClean="0"/>
            </a:br>
            <a:endParaRPr lang="en-US" sz="3200" i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0637"/>
            <a:ext cx="8229600" cy="4525963"/>
          </a:xfrm>
        </p:spPr>
        <p:txBody>
          <a:bodyPr>
            <a:normAutofit/>
          </a:bodyPr>
          <a:lstStyle/>
          <a:p>
            <a:endParaRPr lang="en-US" b="1" dirty="0" smtClean="0"/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en-US" sz="2400" i="1" dirty="0" smtClean="0">
                <a:solidFill>
                  <a:srgbClr val="C00000"/>
                </a:solidFill>
              </a:rPr>
              <a:t>Dynamical </a:t>
            </a:r>
            <a:r>
              <a:rPr lang="en-US" sz="2400" i="1" dirty="0" err="1" smtClean="0">
                <a:solidFill>
                  <a:srgbClr val="C00000"/>
                </a:solidFill>
              </a:rPr>
              <a:t>Chiral</a:t>
            </a:r>
            <a:r>
              <a:rPr lang="en-US" sz="2400" i="1" dirty="0" smtClean="0">
                <a:solidFill>
                  <a:srgbClr val="C00000"/>
                </a:solidFill>
              </a:rPr>
              <a:t> Symmetry Breaking</a:t>
            </a:r>
          </a:p>
          <a:p>
            <a:pPr lvl="1">
              <a:spcBef>
                <a:spcPts val="0"/>
              </a:spcBef>
              <a:buNone/>
            </a:pP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	Very unnatural pattern of bound state masses; </a:t>
            </a:r>
          </a:p>
          <a:p>
            <a:pPr lvl="1">
              <a:spcBef>
                <a:spcPts val="0"/>
              </a:spcBef>
              <a:buNone/>
            </a:pP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e.g.,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Lagrangian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pQCD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) quark mass is small but </a:t>
            </a:r>
          </a:p>
          <a:p>
            <a:pPr lvl="1"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   . . . no degeneracy between  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</a:rPr>
              <a:t>J</a:t>
            </a:r>
            <a:r>
              <a:rPr lang="en-US" sz="2400" i="1" baseline="30000" dirty="0" smtClean="0">
                <a:solidFill>
                  <a:schemeClr val="tx2">
                    <a:lumMod val="75000"/>
                  </a:schemeClr>
                </a:solidFill>
              </a:rPr>
              <a:t>P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</a:rPr>
              <a:t>=+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 and  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</a:rPr>
              <a:t>J</a:t>
            </a:r>
            <a:r>
              <a:rPr lang="en-US" sz="2400" i="1" baseline="30000" dirty="0" smtClean="0">
                <a:solidFill>
                  <a:schemeClr val="tx2">
                    <a:lumMod val="75000"/>
                  </a:schemeClr>
                </a:solidFill>
              </a:rPr>
              <a:t>P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</a:rPr>
              <a:t>=−   </a:t>
            </a:r>
            <a:r>
              <a:rPr lang="en-US" sz="1800" i="1" dirty="0" smtClean="0">
                <a:solidFill>
                  <a:schemeClr val="tx2">
                    <a:lumMod val="75000"/>
                  </a:schemeClr>
                </a:solidFill>
              </a:rPr>
              <a:t>(parity partners)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en-US" sz="2400" i="1" dirty="0" smtClean="0">
                <a:solidFill>
                  <a:srgbClr val="C00000"/>
                </a:solidFill>
              </a:rPr>
              <a:t>Neither of these phenomena is apparent in QCD’s </a:t>
            </a:r>
            <a:r>
              <a:rPr lang="en-US" sz="2400" i="1" dirty="0" err="1" smtClean="0">
                <a:solidFill>
                  <a:srgbClr val="C00000"/>
                </a:solidFill>
              </a:rPr>
              <a:t>Lagrangian</a:t>
            </a:r>
            <a:r>
              <a:rPr lang="en-US" sz="2400" dirty="0" smtClean="0">
                <a:solidFill>
                  <a:srgbClr val="002060"/>
                </a:solidFill>
              </a:rPr>
              <a:t> 	</a:t>
            </a:r>
            <a:r>
              <a:rPr lang="en-US" sz="2400" b="1" i="1" dirty="0" smtClean="0">
                <a:solidFill>
                  <a:srgbClr val="FF0000"/>
                </a:solidFill>
              </a:rPr>
              <a:t>Yet</a:t>
            </a:r>
            <a:r>
              <a:rPr lang="en-US" sz="2400" b="1" i="1" dirty="0" smtClean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they are the dominant determining</a:t>
            </a:r>
            <a:r>
              <a:rPr lang="en-US" sz="2400" b="1" i="1" dirty="0" smtClean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characteristics of 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		real-world QCD.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8000"/>
                </a:solidFill>
              </a:rPr>
              <a:t>Q</a:t>
            </a:r>
            <a:r>
              <a:rPr lang="en-US" sz="2800" dirty="0" smtClean="0">
                <a:solidFill>
                  <a:srgbClr val="0070C0"/>
                </a:solidFill>
              </a:rPr>
              <a:t>C</a:t>
            </a:r>
            <a:r>
              <a:rPr lang="en-US" sz="2800" dirty="0" smtClean="0">
                <a:solidFill>
                  <a:srgbClr val="FF0000"/>
                </a:solidFill>
              </a:rPr>
              <a:t>D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</a:p>
          <a:p>
            <a:pPr lvl="1"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–  Complex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behaviour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arises from apparently simple rules.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70C0"/>
                </a:solidFill>
              </a:rPr>
              <a:t>Craig Roberts: Opportunities and Challenges of the N* Programme.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1C35-9060-4508-99D4-470906349AF2}" type="slidenum">
              <a:rPr lang="en-US" smtClean="0">
                <a:solidFill>
                  <a:srgbClr val="404040"/>
                </a:solidFill>
              </a:rPr>
              <a:pPr/>
              <a:t>4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16166" y="1753850"/>
            <a:ext cx="659443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i="1" dirty="0" smtClean="0">
                <a:solidFill>
                  <a:srgbClr val="C00000"/>
                </a:solidFill>
              </a:rPr>
              <a:t>Quark and Gluon Confinement</a:t>
            </a:r>
          </a:p>
          <a:p>
            <a:pPr lvl="1"/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No matter how hard one strikes the proton, </a:t>
            </a:r>
          </a:p>
          <a:p>
            <a:pPr lvl="1"/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one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cannot liberate an individual quark or gluon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10" name="Freeform 9"/>
          <p:cNvSpPr/>
          <p:nvPr/>
        </p:nvSpPr>
        <p:spPr bwMode="auto">
          <a:xfrm>
            <a:off x="7772400" y="1371600"/>
            <a:ext cx="1208454" cy="4953000"/>
          </a:xfrm>
          <a:custGeom>
            <a:avLst/>
            <a:gdLst>
              <a:gd name="connsiteX0" fmla="*/ 0 w 1371600"/>
              <a:gd name="connsiteY0" fmla="*/ 4771293 h 4771293"/>
              <a:gd name="connsiteX1" fmla="*/ 1230923 w 1371600"/>
              <a:gd name="connsiteY1" fmla="*/ 3470031 h 4771293"/>
              <a:gd name="connsiteX2" fmla="*/ 844061 w 1371600"/>
              <a:gd name="connsiteY2" fmla="*/ 0 h 4771293"/>
              <a:gd name="connsiteX3" fmla="*/ 844061 w 1371600"/>
              <a:gd name="connsiteY3" fmla="*/ 0 h 4771293"/>
              <a:gd name="connsiteX0" fmla="*/ 211016 w 1583593"/>
              <a:gd name="connsiteY0" fmla="*/ 4771293 h 4772010"/>
              <a:gd name="connsiteX1" fmla="*/ 205154 w 1583593"/>
              <a:gd name="connsiteY1" fmla="*/ 4501662 h 4772010"/>
              <a:gd name="connsiteX2" fmla="*/ 1441939 w 1583593"/>
              <a:gd name="connsiteY2" fmla="*/ 3470031 h 4772010"/>
              <a:gd name="connsiteX3" fmla="*/ 1055077 w 1583593"/>
              <a:gd name="connsiteY3" fmla="*/ 0 h 4772010"/>
              <a:gd name="connsiteX4" fmla="*/ 1055077 w 1583593"/>
              <a:gd name="connsiteY4" fmla="*/ 0 h 4772010"/>
              <a:gd name="connsiteX0" fmla="*/ 0 w 1759439"/>
              <a:gd name="connsiteY0" fmla="*/ 4730261 h 4730978"/>
              <a:gd name="connsiteX1" fmla="*/ 381000 w 1759439"/>
              <a:gd name="connsiteY1" fmla="*/ 4501662 h 4730978"/>
              <a:gd name="connsiteX2" fmla="*/ 1617785 w 1759439"/>
              <a:gd name="connsiteY2" fmla="*/ 3470031 h 4730978"/>
              <a:gd name="connsiteX3" fmla="*/ 1230923 w 1759439"/>
              <a:gd name="connsiteY3" fmla="*/ 0 h 4730978"/>
              <a:gd name="connsiteX4" fmla="*/ 1230923 w 1759439"/>
              <a:gd name="connsiteY4" fmla="*/ 0 h 4730978"/>
              <a:gd name="connsiteX0" fmla="*/ 0 w 1695939"/>
              <a:gd name="connsiteY0" fmla="*/ 4730261 h 4787899"/>
              <a:gd name="connsiteX1" fmla="*/ 762000 w 1695939"/>
              <a:gd name="connsiteY1" fmla="*/ 4577861 h 4787899"/>
              <a:gd name="connsiteX2" fmla="*/ 1617785 w 1695939"/>
              <a:gd name="connsiteY2" fmla="*/ 3470031 h 4787899"/>
              <a:gd name="connsiteX3" fmla="*/ 1230923 w 1695939"/>
              <a:gd name="connsiteY3" fmla="*/ 0 h 4787899"/>
              <a:gd name="connsiteX4" fmla="*/ 1230923 w 1695939"/>
              <a:gd name="connsiteY4" fmla="*/ 0 h 4787899"/>
              <a:gd name="connsiteX0" fmla="*/ 0 w 1678354"/>
              <a:gd name="connsiteY0" fmla="*/ 4730261 h 4895361"/>
              <a:gd name="connsiteX1" fmla="*/ 762000 w 1678354"/>
              <a:gd name="connsiteY1" fmla="*/ 4577861 h 4895361"/>
              <a:gd name="connsiteX2" fmla="*/ 1600200 w 1678354"/>
              <a:gd name="connsiteY2" fmla="*/ 2825261 h 4895361"/>
              <a:gd name="connsiteX3" fmla="*/ 1230923 w 1678354"/>
              <a:gd name="connsiteY3" fmla="*/ 0 h 4895361"/>
              <a:gd name="connsiteX4" fmla="*/ 1230923 w 1678354"/>
              <a:gd name="connsiteY4" fmla="*/ 0 h 4895361"/>
              <a:gd name="connsiteX0" fmla="*/ 0 w 1665654"/>
              <a:gd name="connsiteY0" fmla="*/ 4730261 h 4730978"/>
              <a:gd name="connsiteX1" fmla="*/ 838200 w 1665654"/>
              <a:gd name="connsiteY1" fmla="*/ 4273061 h 4730978"/>
              <a:gd name="connsiteX2" fmla="*/ 1600200 w 1665654"/>
              <a:gd name="connsiteY2" fmla="*/ 2825261 h 4730978"/>
              <a:gd name="connsiteX3" fmla="*/ 1230923 w 1665654"/>
              <a:gd name="connsiteY3" fmla="*/ 0 h 4730978"/>
              <a:gd name="connsiteX4" fmla="*/ 1230923 w 1665654"/>
              <a:gd name="connsiteY4" fmla="*/ 0 h 4730978"/>
              <a:gd name="connsiteX0" fmla="*/ 0 w 1360854"/>
              <a:gd name="connsiteY0" fmla="*/ 4501661 h 4552461"/>
              <a:gd name="connsiteX1" fmla="*/ 533400 w 1360854"/>
              <a:gd name="connsiteY1" fmla="*/ 4273061 h 4552461"/>
              <a:gd name="connsiteX2" fmla="*/ 1295400 w 1360854"/>
              <a:gd name="connsiteY2" fmla="*/ 2825261 h 4552461"/>
              <a:gd name="connsiteX3" fmla="*/ 926123 w 1360854"/>
              <a:gd name="connsiteY3" fmla="*/ 0 h 4552461"/>
              <a:gd name="connsiteX4" fmla="*/ 926123 w 1360854"/>
              <a:gd name="connsiteY4" fmla="*/ 0 h 4552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0854" h="4552461">
                <a:moveTo>
                  <a:pt x="0" y="4501661"/>
                </a:moveTo>
                <a:cubicBezTo>
                  <a:pt x="1113" y="4502378"/>
                  <a:pt x="317500" y="4552461"/>
                  <a:pt x="533400" y="4273061"/>
                </a:cubicBezTo>
                <a:cubicBezTo>
                  <a:pt x="749300" y="3993661"/>
                  <a:pt x="1229946" y="3537438"/>
                  <a:pt x="1295400" y="2825261"/>
                </a:cubicBezTo>
                <a:cubicBezTo>
                  <a:pt x="1360854" y="2113084"/>
                  <a:pt x="987669" y="470877"/>
                  <a:pt x="926123" y="0"/>
                </a:cubicBezTo>
                <a:lnTo>
                  <a:pt x="926123" y="0"/>
                </a:lnTo>
              </a:path>
            </a:pathLst>
          </a:custGeom>
          <a:noFill/>
          <a:ln w="57150" cap="flat" cmpd="sng" algn="ctr">
            <a:solidFill>
              <a:srgbClr val="7030A0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2213" y="838200"/>
            <a:ext cx="6620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smtClean="0">
                <a:solidFill>
                  <a:srgbClr val="7030A0"/>
                </a:solidFill>
              </a:rPr>
              <a:t>Understand emergent phenomena</a:t>
            </a:r>
            <a:endParaRPr lang="en-US" sz="3600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NStar 2011, JLab 17-20 May - 42pgs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r"/>
            <a:r>
              <a:rPr lang="en-US" sz="3200" dirty="0" err="1" smtClean="0">
                <a:latin typeface="Trebuchet MS" pitchFamily="34" charset="0"/>
              </a:rPr>
              <a:t>Hadron</a:t>
            </a:r>
            <a:r>
              <a:rPr lang="en-US" sz="3200" dirty="0" smtClean="0">
                <a:latin typeface="Trebuchet MS" pitchFamily="34" charset="0"/>
              </a:rPr>
              <a:t> Spectrum</a:t>
            </a:r>
            <a:endParaRPr lang="en-US" sz="3200" dirty="0">
              <a:latin typeface="Trebuchet MS" pitchFamily="34" charset="0"/>
            </a:endParaRPr>
          </a:p>
        </p:txBody>
      </p:sp>
      <p:pic>
        <p:nvPicPr>
          <p:cNvPr id="7" name="Content Placeholder 6" descr="MesonSpectrum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76400"/>
            <a:ext cx="4648200" cy="48006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04040"/>
                </a:solidFill>
              </a:rPr>
              <a:t>Craig Roberts: Opportunities and Challenges of the N* Programme.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1C35-9060-4508-99D4-470906349AF2}" type="slidenum">
              <a:rPr lang="en-US" smtClean="0">
                <a:solidFill>
                  <a:srgbClr val="404040"/>
                </a:solidFill>
              </a:rPr>
              <a:pPr/>
              <a:t>40</a:t>
            </a:fld>
            <a:endParaRPr lang="en-US">
              <a:solidFill>
                <a:srgbClr val="404040"/>
              </a:solidFill>
            </a:endParaRPr>
          </a:p>
        </p:txBody>
      </p:sp>
      <p:pic>
        <p:nvPicPr>
          <p:cNvPr id="8" name="Picture 7" descr="BaryonSpectr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1676400"/>
            <a:ext cx="4953000" cy="4724400"/>
          </a:xfrm>
          <a:prstGeom prst="rect">
            <a:avLst/>
          </a:prstGeom>
        </p:spPr>
      </p:pic>
      <p:grpSp>
        <p:nvGrpSpPr>
          <p:cNvPr id="3" name="Group 15"/>
          <p:cNvGrpSpPr/>
          <p:nvPr/>
        </p:nvGrpSpPr>
        <p:grpSpPr>
          <a:xfrm>
            <a:off x="76200" y="76200"/>
            <a:ext cx="2596416" cy="2031325"/>
            <a:chOff x="4495800" y="5638803"/>
            <a:chExt cx="2596416" cy="2166028"/>
          </a:xfrm>
        </p:grpSpPr>
        <p:sp>
          <p:nvSpPr>
            <p:cNvPr id="9" name="TextBox 8"/>
            <p:cNvSpPr txBox="1"/>
            <p:nvPr/>
          </p:nvSpPr>
          <p:spPr>
            <a:xfrm>
              <a:off x="4495800" y="5638803"/>
              <a:ext cx="2596416" cy="2166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Legend:</a:t>
              </a:r>
            </a:p>
            <a:p>
              <a:r>
                <a:rPr lang="en-US" dirty="0" smtClean="0"/>
                <a:t>       Particle Data Group</a:t>
              </a:r>
            </a:p>
            <a:p>
              <a:r>
                <a:rPr lang="en-US" dirty="0" smtClean="0"/>
                <a:t>       H.L.L. Roberts </a:t>
              </a:r>
              <a:r>
                <a:rPr lang="en-US" i="1" dirty="0" smtClean="0"/>
                <a:t>et al</a:t>
              </a:r>
              <a:r>
                <a:rPr lang="en-US" dirty="0" smtClean="0"/>
                <a:t>.</a:t>
              </a:r>
            </a:p>
            <a:p>
              <a:r>
                <a:rPr lang="en-US" dirty="0" smtClean="0"/>
                <a:t>       EBAC</a:t>
              </a:r>
            </a:p>
            <a:p>
              <a:r>
                <a:rPr lang="en-US" dirty="0" smtClean="0"/>
                <a:t>       </a:t>
              </a:r>
              <a:r>
                <a:rPr lang="en-US" dirty="0" err="1" smtClean="0"/>
                <a:t>Jülich</a:t>
              </a:r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</p:txBody>
        </p:sp>
        <p:sp>
          <p:nvSpPr>
            <p:cNvPr id="11" name="Rectangle 10"/>
            <p:cNvSpPr/>
            <p:nvPr/>
          </p:nvSpPr>
          <p:spPr bwMode="auto">
            <a:xfrm flipV="1">
              <a:off x="4572000" y="6019800"/>
              <a:ext cx="152400" cy="152400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4572000" y="6298934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 rot="18855953" flipV="1">
              <a:off x="4614376" y="6580753"/>
              <a:ext cx="150889" cy="162320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5" name="Isosceles Triangle 14"/>
            <p:cNvSpPr/>
            <p:nvPr/>
          </p:nvSpPr>
          <p:spPr bwMode="auto">
            <a:xfrm rot="10800000">
              <a:off x="4572000" y="6872757"/>
              <a:ext cx="228600" cy="228600"/>
            </a:xfrm>
            <a:prstGeom prst="triangle">
              <a:avLst/>
            </a:prstGeom>
            <a:solidFill>
              <a:srgbClr val="FF33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241003" y="933271"/>
            <a:ext cx="79029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Now and for the foreseeable future, QCD-based theory will 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provide only dressed-quark core masses;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EBAC or EBAC-like tools necessary for mesons and baryons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NStar 2011, JLab 17-20 May - 42pgs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 smtClean="0"/>
              <a:t>Performance Milestones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HP3: 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	</a:t>
            </a:r>
            <a:r>
              <a:rPr lang="en-US" i="1" dirty="0" smtClean="0"/>
              <a:t>Complete the combined analysis of available data on single π, η, and K photo-production of nucleon resonances and incorporate the analysis of two-</a:t>
            </a:r>
            <a:r>
              <a:rPr lang="en-US" i="1" dirty="0" err="1" smtClean="0"/>
              <a:t>pion</a:t>
            </a:r>
            <a:r>
              <a:rPr lang="en-US" i="1" dirty="0" smtClean="0"/>
              <a:t> final states into the coupled-channel analysis of resonances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HP7: 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	</a:t>
            </a:r>
            <a:r>
              <a:rPr lang="en-US" i="1" dirty="0" smtClean="0"/>
              <a:t>Measure the electromagnetic excitations of low-lying baryon states (&lt;2 </a:t>
            </a:r>
            <a:r>
              <a:rPr lang="en-US" i="1" dirty="0" err="1" smtClean="0"/>
              <a:t>GeV</a:t>
            </a:r>
            <a:r>
              <a:rPr lang="en-US" i="1" dirty="0" smtClean="0"/>
              <a:t>) and their transition form factors over the range </a:t>
            </a:r>
          </a:p>
          <a:p>
            <a:pPr>
              <a:spcBef>
                <a:spcPts val="0"/>
              </a:spcBef>
              <a:buNone/>
            </a:pPr>
            <a:r>
              <a:rPr lang="en-US" i="1" dirty="0" smtClean="0"/>
              <a:t>		</a:t>
            </a:r>
            <a:r>
              <a:rPr lang="en-US" dirty="0" smtClean="0"/>
              <a:t>Q</a:t>
            </a:r>
            <a:r>
              <a:rPr lang="en-US" baseline="30000" dirty="0" smtClean="0"/>
              <a:t>2</a:t>
            </a:r>
            <a:r>
              <a:rPr lang="en-US" dirty="0" smtClean="0"/>
              <a:t> = 0.1 – 7</a:t>
            </a:r>
            <a:r>
              <a:rPr lang="en-US" i="1" dirty="0" smtClean="0"/>
              <a:t> GeV</a:t>
            </a:r>
            <a:r>
              <a:rPr lang="en-US" i="1" baseline="30000" dirty="0" smtClean="0"/>
              <a:t>2</a:t>
            </a:r>
            <a:r>
              <a:rPr lang="en-US" i="1" dirty="0" smtClean="0"/>
              <a:t> </a:t>
            </a: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en-US" i="1" dirty="0" smtClean="0"/>
              <a:t>	and measure the electro- and photo-production of final states with one and two </a:t>
            </a:r>
            <a:r>
              <a:rPr lang="en-US" i="1" dirty="0" err="1" smtClean="0"/>
              <a:t>pseudoscalar</a:t>
            </a:r>
            <a:r>
              <a:rPr lang="en-US" i="1" dirty="0" smtClean="0"/>
              <a:t> mesons</a:t>
            </a:r>
            <a:r>
              <a:rPr lang="en-US" dirty="0" smtClean="0"/>
              <a:t>. 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EBAC was instituted in March 2006, charged with achieving these goals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	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NStar 2011, JLab 17-20 May - 42pgs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Craig Roberts: Opportunities and Challenges of the N* Programme.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92143" y="762000"/>
            <a:ext cx="72518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With resource commitment anticipated currently</a:t>
            </a:r>
            <a:endParaRPr lang="en-US" sz="28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5232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NSAC, </a:t>
            </a:r>
            <a:r>
              <a:rPr lang="en-US" sz="1600" dirty="0" smtClean="0">
                <a:hlinkClick r:id="rId2"/>
              </a:rPr>
              <a:t>www.sc.doe.gov/np/nsac/docs/PerfMeasEvalFinal.pdf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524000" y="1600200"/>
            <a:ext cx="30701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– </a:t>
            </a:r>
            <a:r>
              <a:rPr lang="en-US" sz="2200" dirty="0" smtClean="0">
                <a:solidFill>
                  <a:srgbClr val="FF0000"/>
                </a:solidFill>
              </a:rPr>
              <a:t>Completion:</a:t>
            </a:r>
            <a:r>
              <a:rPr lang="en-US" sz="2000" dirty="0" smtClean="0">
                <a:solidFill>
                  <a:srgbClr val="FF0000"/>
                </a:solidFill>
              </a:rPr>
              <a:t> Spring 2012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0" y="3352800"/>
            <a:ext cx="76754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–</a:t>
            </a:r>
            <a:r>
              <a:rPr lang="en-US" sz="2200" dirty="0" smtClean="0"/>
              <a:t> </a:t>
            </a:r>
            <a:r>
              <a:rPr lang="en-US" sz="2200" dirty="0" smtClean="0">
                <a:solidFill>
                  <a:srgbClr val="FF0000"/>
                </a:solidFill>
              </a:rPr>
              <a:t>Completion &amp; publication of reaction </a:t>
            </a:r>
            <a:r>
              <a:rPr lang="en-US" sz="2200" smtClean="0">
                <a:solidFill>
                  <a:srgbClr val="FF0000"/>
                </a:solidFill>
              </a:rPr>
              <a:t>theory codes: </a:t>
            </a:r>
            <a:r>
              <a:rPr lang="en-US" sz="2200" dirty="0" smtClean="0">
                <a:solidFill>
                  <a:srgbClr val="FF0000"/>
                </a:solidFill>
              </a:rPr>
              <a:t>end CY2013</a:t>
            </a:r>
            <a:endParaRPr lang="en-US" sz="2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 smtClean="0"/>
              <a:t>Epilogue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0"/>
            <a:ext cx="8382000" cy="2438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No single approach is yet able to provide a unified description of all N* phenomena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Intelligent reaction theory will long be necessary as bridge between experiment and QCD-based theory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But, as seen in the one-day workshop preceding NStar2011:</a:t>
            </a:r>
          </a:p>
          <a:p>
            <a:pPr lvl="1">
              <a:spcBef>
                <a:spcPts val="0"/>
              </a:spcBef>
              <a:buNone/>
            </a:pPr>
            <a:r>
              <a:rPr lang="en-US" dirty="0" smtClean="0"/>
              <a:t>	</a:t>
            </a:r>
            <a:r>
              <a:rPr lang="en-US" sz="2200" dirty="0" smtClean="0"/>
              <a:t>Material progress since Beijing 2009, in developing strategies, methods, and approaches to the Physics of Nucleon Resonances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NStar 2011, JLab 17-20 May - 42pgs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Craig Roberts: Opportunities and Challenges of the N* Programme.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7" name="Picture 6" descr="NStar2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438400" cy="3729318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590800" y="1417637"/>
            <a:ext cx="6172200" cy="24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International Theory Effort is underway in support of N* </a:t>
            </a:r>
            <a:r>
              <a:rPr kumimoji="0" 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Programme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at 12 </a:t>
            </a:r>
            <a:r>
              <a:rPr kumimoji="0" 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GeV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1F497D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Goal to understand …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1F497D"/>
              </a:buClr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</a:rPr>
              <a:t>how the interactions between dressed–quarks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1F497D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</a:rPr>
              <a:t>	and –gluons create ground &amp; excited nucleon states;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</a:rPr>
              <a:t>how these interactions emerge from QCD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US" sz="3600" b="1" dirty="0" smtClean="0">
                <a:latin typeface="Trebuchet MS" pitchFamily="34" charset="0"/>
              </a:rPr>
              <a:t>Universal </a:t>
            </a:r>
            <a:br>
              <a:rPr lang="en-US" sz="3600" b="1" dirty="0" smtClean="0">
                <a:latin typeface="Trebuchet MS" pitchFamily="34" charset="0"/>
              </a:rPr>
            </a:br>
            <a:r>
              <a:rPr lang="en-US" sz="3600" b="1" dirty="0" smtClean="0">
                <a:latin typeface="Trebuchet MS" pitchFamily="34" charset="0"/>
              </a:rPr>
              <a:t>Truths</a:t>
            </a:r>
            <a:endParaRPr lang="en-US" sz="3600" b="1" dirty="0">
              <a:latin typeface="Trebuchet M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458200" cy="4525963"/>
          </a:xfrm>
        </p:spPr>
        <p:txBody>
          <a:bodyPr>
            <a:normAutofit fontScale="25000" lnSpcReduction="20000"/>
          </a:bodyPr>
          <a:lstStyle/>
          <a:p>
            <a:endParaRPr lang="en-US" b="1" dirty="0" smtClean="0"/>
          </a:p>
          <a:p>
            <a:endParaRPr lang="en-US" b="1" dirty="0"/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n-US" sz="8800" dirty="0" err="1" smtClean="0"/>
              <a:t>Hadron</a:t>
            </a:r>
            <a:r>
              <a:rPr lang="en-US" sz="8800" dirty="0" smtClean="0"/>
              <a:t> spectrum, and elastic and transition form factors provide unique information about long-range interaction between light-quarks and distribution of </a:t>
            </a:r>
            <a:r>
              <a:rPr lang="en-US" sz="8800" dirty="0" err="1" smtClean="0"/>
              <a:t>hadron's</a:t>
            </a:r>
            <a:r>
              <a:rPr lang="en-US" sz="8800" dirty="0" smtClean="0"/>
              <a:t> </a:t>
            </a:r>
            <a:r>
              <a:rPr lang="en-US" sz="8800" dirty="0" err="1" smtClean="0"/>
              <a:t>characterising</a:t>
            </a:r>
            <a:r>
              <a:rPr lang="en-US" sz="8800" dirty="0" smtClean="0"/>
              <a:t> properties amongst its QCD constituents.</a:t>
            </a:r>
          </a:p>
          <a:p>
            <a:pPr>
              <a:buFont typeface="Wingdings" pitchFamily="2" charset="2"/>
              <a:buChar char="Ø"/>
            </a:pPr>
            <a:r>
              <a:rPr lang="en-US" sz="8800" dirty="0" smtClean="0"/>
              <a:t>Dynamical </a:t>
            </a:r>
            <a:r>
              <a:rPr lang="en-US" sz="8800" dirty="0" err="1" smtClean="0"/>
              <a:t>Chiral</a:t>
            </a:r>
            <a:r>
              <a:rPr lang="en-US" sz="8800" dirty="0" smtClean="0"/>
              <a:t> Symmetry Breaking (DCSB) is most important mass generating mechanism for visible matter in the Universe. </a:t>
            </a: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8800" dirty="0" smtClean="0">
                <a:solidFill>
                  <a:srgbClr val="00B050"/>
                </a:solidFill>
              </a:rPr>
              <a:t>		Higgs mechanism is (</a:t>
            </a:r>
            <a:r>
              <a:rPr lang="en-US" sz="88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almost</a:t>
            </a:r>
            <a:r>
              <a:rPr lang="en-US" sz="8800" dirty="0" smtClean="0">
                <a:solidFill>
                  <a:srgbClr val="00B050"/>
                </a:solidFill>
              </a:rPr>
              <a:t>) irrelevant to light-quarks.</a:t>
            </a:r>
          </a:p>
          <a:p>
            <a:pPr>
              <a:buFont typeface="Wingdings" pitchFamily="2" charset="2"/>
              <a:buChar char="Ø"/>
            </a:pPr>
            <a:r>
              <a:rPr lang="en-US" sz="8800" dirty="0" smtClean="0"/>
              <a:t>Running of quark mass entails that calculations at even modest </a:t>
            </a:r>
            <a:r>
              <a:rPr lang="en-US" sz="8800" i="1" dirty="0" smtClean="0"/>
              <a:t>Q</a:t>
            </a:r>
            <a:r>
              <a:rPr lang="en-US" sz="8800" i="1" baseline="30000" dirty="0" smtClean="0"/>
              <a:t>2</a:t>
            </a:r>
            <a:r>
              <a:rPr lang="en-US" sz="8800" dirty="0" smtClean="0"/>
              <a:t> require a </a:t>
            </a:r>
            <a:r>
              <a:rPr lang="en-US" sz="8800" dirty="0" err="1" smtClean="0"/>
              <a:t>Poincaré</a:t>
            </a:r>
            <a:r>
              <a:rPr lang="en-US" sz="8800" dirty="0" smtClean="0"/>
              <a:t>-covariant approach. </a:t>
            </a:r>
          </a:p>
          <a:p>
            <a:pPr>
              <a:spcBef>
                <a:spcPts val="0"/>
              </a:spcBef>
              <a:buNone/>
            </a:pPr>
            <a:r>
              <a:rPr lang="en-US" sz="8800" dirty="0">
                <a:solidFill>
                  <a:srgbClr val="00B050"/>
                </a:solidFill>
              </a:rPr>
              <a:t>	</a:t>
            </a:r>
            <a:r>
              <a:rPr lang="en-US" sz="8800" dirty="0" smtClean="0">
                <a:solidFill>
                  <a:srgbClr val="00B050"/>
                </a:solidFill>
              </a:rPr>
              <a:t>	Covariance requires existence of quark orbital angular </a:t>
            </a: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8800" dirty="0" smtClean="0">
                <a:solidFill>
                  <a:srgbClr val="00B050"/>
                </a:solidFill>
              </a:rPr>
              <a:t>		momentum in </a:t>
            </a:r>
            <a:r>
              <a:rPr lang="en-US" sz="8800" dirty="0" err="1" smtClean="0">
                <a:solidFill>
                  <a:srgbClr val="00B050"/>
                </a:solidFill>
              </a:rPr>
              <a:t>hadron's</a:t>
            </a:r>
            <a:r>
              <a:rPr lang="en-US" sz="8800" dirty="0" smtClean="0">
                <a:solidFill>
                  <a:srgbClr val="00B050"/>
                </a:solidFill>
              </a:rPr>
              <a:t> rest-frame wave function.</a:t>
            </a:r>
            <a:endParaRPr lang="en-US" sz="8800" dirty="0" smtClean="0"/>
          </a:p>
          <a:p>
            <a:pPr>
              <a:buFont typeface="Wingdings" pitchFamily="2" charset="2"/>
              <a:buChar char="Ø"/>
            </a:pPr>
            <a:r>
              <a:rPr lang="en-US" sz="8800" dirty="0" smtClean="0"/>
              <a:t>Confinement is expressed through a violent change of the propagators for </a:t>
            </a:r>
            <a:r>
              <a:rPr lang="en-US" sz="8800" dirty="0" err="1" smtClean="0"/>
              <a:t>coloured</a:t>
            </a:r>
            <a:r>
              <a:rPr lang="en-US" sz="8800" dirty="0" smtClean="0"/>
              <a:t> particles &amp; can almost be read from a plot of a states’ dressed-propagator.  </a:t>
            </a:r>
          </a:p>
          <a:p>
            <a:pPr>
              <a:spcBef>
                <a:spcPts val="0"/>
              </a:spcBef>
              <a:buNone/>
            </a:pPr>
            <a:r>
              <a:rPr lang="en-US" sz="8800" dirty="0" smtClean="0"/>
              <a:t>		</a:t>
            </a:r>
            <a:r>
              <a:rPr lang="en-US" sz="8800" dirty="0" smtClean="0">
                <a:solidFill>
                  <a:srgbClr val="00B050"/>
                </a:solidFill>
              </a:rPr>
              <a:t>It is intimately connected with DCSB.</a:t>
            </a:r>
          </a:p>
          <a:p>
            <a:endParaRPr lang="en-US" b="1" dirty="0" smtClean="0"/>
          </a:p>
          <a:p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70C0"/>
                </a:solidFill>
              </a:rPr>
              <a:t>Craig Roberts: Opportunities and Challenges of the N* Programme.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1C35-9060-4508-99D4-470906349AF2}" type="slidenum">
              <a:rPr lang="en-US" smtClean="0">
                <a:solidFill>
                  <a:srgbClr val="404040"/>
                </a:solidFill>
              </a:rPr>
              <a:pPr/>
              <a:t>5</a:t>
            </a:fld>
            <a:endParaRPr lang="en-US">
              <a:solidFill>
                <a:srgbClr val="404040"/>
              </a:solidFill>
            </a:endParaRPr>
          </a:p>
        </p:txBody>
      </p:sp>
      <p:pic>
        <p:nvPicPr>
          <p:cNvPr id="8" name="Picture 7" descr="pride-and-prejudi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1600200" cy="1890185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NStar 2011, JLab 17-20 May - 42pgs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QCDalp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189"/>
            <a:ext cx="3429000" cy="3623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i="1" dirty="0" smtClean="0"/>
              <a:t>Strong-interaction: </a:t>
            </a:r>
            <a:r>
              <a:rPr lang="en-US" sz="3200" i="1" dirty="0" smtClean="0">
                <a:solidFill>
                  <a:srgbClr val="FF0000"/>
                </a:solidFill>
              </a:rPr>
              <a:t>Q</a:t>
            </a:r>
            <a:r>
              <a:rPr lang="en-US" sz="3200" i="1" dirty="0" smtClean="0">
                <a:solidFill>
                  <a:srgbClr val="008000"/>
                </a:solidFill>
              </a:rPr>
              <a:t>C</a:t>
            </a:r>
            <a:r>
              <a:rPr lang="en-US" sz="3200" i="1" dirty="0" smtClean="0"/>
              <a:t>D</a:t>
            </a:r>
            <a:br>
              <a:rPr lang="en-US" sz="3200" i="1" dirty="0" smtClean="0"/>
            </a:br>
            <a:endParaRPr 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600200"/>
            <a:ext cx="5334000" cy="23923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dirty="0" smtClean="0"/>
              <a:t>Asymptotically free</a:t>
            </a:r>
          </a:p>
          <a:p>
            <a:pPr lvl="1"/>
            <a:r>
              <a:rPr lang="en-US" sz="2400" dirty="0" smtClean="0">
                <a:latin typeface="Trebuchet MS" pitchFamily="34" charset="0"/>
              </a:rPr>
              <a:t>Perturbation theory is valid and accurate tool at large-</a:t>
            </a:r>
            <a:r>
              <a:rPr lang="en-US" sz="2400" i="1" dirty="0" smtClean="0">
                <a:latin typeface="Trebuchet MS" pitchFamily="34" charset="0"/>
              </a:rPr>
              <a:t>Q</a:t>
            </a:r>
            <a:r>
              <a:rPr lang="en-US" sz="2400" i="1" baseline="30000" dirty="0" smtClean="0">
                <a:latin typeface="Trebuchet MS" pitchFamily="34" charset="0"/>
              </a:rPr>
              <a:t>2 </a:t>
            </a:r>
            <a:endParaRPr lang="en-US" sz="2400" dirty="0" smtClean="0">
              <a:latin typeface="Trebuchet MS" pitchFamily="34" charset="0"/>
            </a:endParaRPr>
          </a:p>
          <a:p>
            <a:pPr lvl="1"/>
            <a:r>
              <a:rPr lang="en-US" sz="2400" dirty="0" smtClean="0">
                <a:latin typeface="Trebuchet MS" pitchFamily="34" charset="0"/>
              </a:rPr>
              <a:t>Hence </a:t>
            </a:r>
            <a:r>
              <a:rPr lang="en-US" sz="2400" dirty="0" err="1" smtClean="0">
                <a:latin typeface="Trebuchet MS" pitchFamily="34" charset="0"/>
              </a:rPr>
              <a:t>chiral</a:t>
            </a:r>
            <a:r>
              <a:rPr lang="en-US" sz="2400" dirty="0" smtClean="0">
                <a:latin typeface="Trebuchet MS" pitchFamily="34" charset="0"/>
              </a:rPr>
              <a:t> limit is defined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Essentially </a:t>
            </a:r>
            <a:r>
              <a:rPr lang="en-US" sz="2800" dirty="0" err="1" smtClean="0"/>
              <a:t>nonperturbative</a:t>
            </a:r>
            <a:r>
              <a:rPr lang="en-US" sz="2800" dirty="0" smtClean="0"/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en-US" sz="2800" dirty="0" smtClean="0"/>
              <a:t>	for </a:t>
            </a:r>
            <a:r>
              <a:rPr lang="en-US" sz="2800" i="1" dirty="0" smtClean="0"/>
              <a:t>Q</a:t>
            </a:r>
            <a:r>
              <a:rPr lang="en-US" sz="2800" i="1" baseline="30000" dirty="0" smtClean="0"/>
              <a:t>2</a:t>
            </a:r>
            <a:r>
              <a:rPr lang="en-US" sz="2800" i="1" dirty="0" smtClean="0"/>
              <a:t> &lt; 2</a:t>
            </a:r>
            <a:r>
              <a:rPr lang="en-US" sz="2800" dirty="0" smtClean="0"/>
              <a:t> GeV</a:t>
            </a:r>
            <a:r>
              <a:rPr lang="en-US" sz="2800" baseline="30000" dirty="0" smtClean="0"/>
              <a:t>2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NStar 2011, JLab 17-20 May - 42pgs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Craig Roberts: Opportunities and Challenges of the N* Programme.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600" y="4267200"/>
            <a:ext cx="79248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800" i="1" dirty="0" smtClean="0">
                <a:solidFill>
                  <a:srgbClr val="FF3300"/>
                </a:solidFill>
                <a:latin typeface="Trebuchet MS" pitchFamily="34" charset="0"/>
              </a:rPr>
              <a:t> </a:t>
            </a:r>
            <a:r>
              <a:rPr lang="en-US" sz="2800" i="1" dirty="0" smtClean="0">
                <a:solidFill>
                  <a:srgbClr val="FF3300"/>
                </a:solidFill>
              </a:rPr>
              <a:t>Nature’s</a:t>
            </a:r>
            <a:r>
              <a:rPr lang="en-US" sz="3600" i="1" dirty="0" smtClean="0">
                <a:solidFill>
                  <a:srgbClr val="FF3300"/>
                </a:solidFill>
              </a:rPr>
              <a:t> </a:t>
            </a:r>
            <a:r>
              <a:rPr lang="en-US" sz="2800" i="1" dirty="0" smtClean="0">
                <a:solidFill>
                  <a:srgbClr val="FF3300"/>
                </a:solidFill>
              </a:rPr>
              <a:t>only example of truly </a:t>
            </a:r>
            <a:r>
              <a:rPr lang="en-US" sz="2800" i="1" dirty="0" err="1" smtClean="0">
                <a:solidFill>
                  <a:srgbClr val="FF3300"/>
                </a:solidFill>
              </a:rPr>
              <a:t>nonperturbative</a:t>
            </a:r>
            <a:r>
              <a:rPr lang="en-US" sz="2800" i="1" dirty="0" smtClean="0">
                <a:solidFill>
                  <a:srgbClr val="FF3300"/>
                </a:solidFill>
              </a:rPr>
              <a:t>,</a:t>
            </a:r>
          </a:p>
          <a:p>
            <a:pPr>
              <a:spcAft>
                <a:spcPts val="600"/>
              </a:spcAft>
            </a:pPr>
            <a:r>
              <a:rPr lang="en-US" sz="2800" i="1" dirty="0" smtClean="0">
                <a:solidFill>
                  <a:srgbClr val="FF3300"/>
                </a:solidFill>
              </a:rPr>
              <a:t>     fundamental theory</a:t>
            </a:r>
          </a:p>
          <a:p>
            <a:pPr>
              <a:buFont typeface="Wingdings" pitchFamily="2" charset="2"/>
              <a:buChar char="Ø"/>
            </a:pPr>
            <a:r>
              <a:rPr lang="en-US" sz="2800" i="1" dirty="0" smtClean="0">
                <a:solidFill>
                  <a:srgbClr val="FF3300"/>
                </a:solidFill>
              </a:rPr>
              <a:t> A-priori, no idea as to what such a theory </a:t>
            </a:r>
          </a:p>
          <a:p>
            <a:r>
              <a:rPr lang="en-US" sz="2800" i="1" dirty="0" smtClean="0">
                <a:solidFill>
                  <a:srgbClr val="FF3300"/>
                </a:solidFill>
              </a:rPr>
              <a:t>     can produce</a:t>
            </a:r>
            <a:endParaRPr lang="en-US" sz="2800" i="1" baseline="30000" dirty="0" smtClean="0">
              <a:solidFill>
                <a:srgbClr val="FF33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600" dirty="0" smtClean="0"/>
              <a:t>Confinement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r>
              <a:rPr lang="en-US" sz="2400" dirty="0" smtClean="0"/>
              <a:t>Quark and Gluon Confinement</a:t>
            </a:r>
          </a:p>
          <a:p>
            <a:pPr lvl="1"/>
            <a:r>
              <a:rPr lang="en-US" sz="2200" dirty="0" smtClean="0"/>
              <a:t>No matter how hard one strikes the proton,  or any other </a:t>
            </a:r>
            <a:r>
              <a:rPr lang="en-US" sz="2200" dirty="0" err="1" smtClean="0"/>
              <a:t>hadron</a:t>
            </a:r>
            <a:r>
              <a:rPr lang="en-US" sz="2200" dirty="0" smtClean="0"/>
              <a:t>, one </a:t>
            </a:r>
            <a:r>
              <a:rPr lang="en-US" sz="2400" dirty="0" smtClean="0"/>
              <a:t>cannot liberate an individual quark or gluon</a:t>
            </a:r>
          </a:p>
          <a:p>
            <a:r>
              <a:rPr lang="en-US" sz="2600" dirty="0" smtClean="0"/>
              <a:t>Empirical fact.  However</a:t>
            </a:r>
          </a:p>
          <a:p>
            <a:pPr lvl="1"/>
            <a:r>
              <a:rPr lang="en-US" sz="2400" dirty="0" smtClean="0"/>
              <a:t>There is no agreed, theoretical definition of light-quark confinement</a:t>
            </a:r>
          </a:p>
          <a:p>
            <a:pPr lvl="1"/>
            <a:r>
              <a:rPr lang="en-US" sz="2400" dirty="0" smtClean="0"/>
              <a:t>Static-quark confinement is irrelevant to real-world QCD</a:t>
            </a:r>
          </a:p>
          <a:p>
            <a:pPr lvl="2"/>
            <a:r>
              <a:rPr lang="en-US" sz="2000" i="1" dirty="0" smtClean="0">
                <a:solidFill>
                  <a:srgbClr val="FF0000"/>
                </a:solidFill>
              </a:rPr>
              <a:t>There are no long-lived, very-massive quarks</a:t>
            </a:r>
          </a:p>
          <a:p>
            <a:r>
              <a:rPr lang="en-US" sz="2400" dirty="0" smtClean="0"/>
              <a:t>Confinement entails </a:t>
            </a:r>
            <a:r>
              <a:rPr lang="en-US" sz="2400" i="1" dirty="0" smtClean="0">
                <a:solidFill>
                  <a:srgbClr val="7030A0"/>
                </a:solidFill>
              </a:rPr>
              <a:t>quark-</a:t>
            </a:r>
            <a:r>
              <a:rPr lang="en-US" sz="2400" i="1" dirty="0" err="1" smtClean="0">
                <a:solidFill>
                  <a:srgbClr val="7030A0"/>
                </a:solidFill>
              </a:rPr>
              <a:t>hadron</a:t>
            </a:r>
            <a:r>
              <a:rPr lang="en-US" sz="2400" i="1" dirty="0" smtClean="0">
                <a:solidFill>
                  <a:srgbClr val="7030A0"/>
                </a:solidFill>
              </a:rPr>
              <a:t> duality</a:t>
            </a:r>
            <a:r>
              <a:rPr lang="en-US" sz="2400" dirty="0" smtClean="0"/>
              <a:t>; i.e., that all observable consequences of </a:t>
            </a:r>
            <a:r>
              <a:rPr lang="en-US" sz="2400" dirty="0" smtClean="0">
                <a:solidFill>
                  <a:srgbClr val="FF0000"/>
                </a:solidFill>
              </a:rPr>
              <a:t>Q</a:t>
            </a:r>
            <a:r>
              <a:rPr lang="en-US" sz="2400" dirty="0" smtClean="0">
                <a:solidFill>
                  <a:srgbClr val="008000"/>
                </a:solidFill>
              </a:rPr>
              <a:t>C</a:t>
            </a:r>
            <a:r>
              <a:rPr lang="en-US" sz="2400" dirty="0" smtClean="0"/>
              <a:t>D can, in principle, be computed using an </a:t>
            </a:r>
            <a:r>
              <a:rPr lang="en-US" sz="2400" dirty="0" err="1" smtClean="0"/>
              <a:t>hadronic</a:t>
            </a:r>
            <a:r>
              <a:rPr lang="en-US" sz="2400" dirty="0" smtClean="0"/>
              <a:t> basis.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Craig Roberts: Opportunities and Challenges of the N* Programme.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 descr="gribovConfinem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24000" cy="2097248"/>
          </a:xfrm>
          <a:prstGeom prst="rect">
            <a:avLst/>
          </a:prstGeom>
        </p:spPr>
      </p:pic>
      <p:pic>
        <p:nvPicPr>
          <p:cNvPr id="7" name="Picture 6" descr="fluxTub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286000" cy="1036320"/>
          </a:xfrm>
          <a:prstGeom prst="rect">
            <a:avLst/>
          </a:prstGeom>
        </p:spPr>
      </p:pic>
      <p:pic>
        <p:nvPicPr>
          <p:cNvPr id="8" name="Picture 7" descr="ConfinementPotentia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828800" cy="20604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-533400"/>
            <a:ext cx="1524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 smtClean="0">
                <a:solidFill>
                  <a:srgbClr val="FF0000"/>
                </a:solidFill>
              </a:rPr>
              <a:t>X</a:t>
            </a:r>
            <a:endParaRPr lang="en-US" sz="19900" dirty="0">
              <a:solidFill>
                <a:srgbClr val="FF0000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NStar 2011, JLab 17-20 May - 42pgs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600" dirty="0" smtClean="0"/>
              <a:t>Confinement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en-US" dirty="0" smtClean="0"/>
              <a:t>Infinitely heavy-quarks </a:t>
            </a:r>
            <a:r>
              <a:rPr lang="en-US" i="1" dirty="0" smtClean="0"/>
              <a:t>plus </a:t>
            </a:r>
            <a:r>
              <a:rPr lang="en-US" dirty="0" smtClean="0"/>
              <a:t>2 </a:t>
            </a:r>
            <a:r>
              <a:rPr lang="en-US" dirty="0" err="1" smtClean="0"/>
              <a:t>flavours</a:t>
            </a:r>
            <a:r>
              <a:rPr lang="en-US" dirty="0" smtClean="0"/>
              <a:t> with mass = </a:t>
            </a:r>
            <a:r>
              <a:rPr lang="en-US" i="1" dirty="0" smtClean="0"/>
              <a:t>m</a:t>
            </a:r>
            <a:r>
              <a:rPr lang="en-US" i="1" baseline="-25000" dirty="0" smtClean="0"/>
              <a:t>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Lattice spacing = 0.083fm</a:t>
            </a:r>
          </a:p>
          <a:p>
            <a:pPr lvl="1"/>
            <a:r>
              <a:rPr lang="en-US" dirty="0" smtClean="0"/>
              <a:t>String  collapses </a:t>
            </a:r>
          </a:p>
          <a:p>
            <a:pPr lvl="1">
              <a:buNone/>
            </a:pPr>
            <a:r>
              <a:rPr lang="en-US" dirty="0" smtClean="0"/>
              <a:t>	within one lattice time-step</a:t>
            </a:r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i="1" dirty="0" smtClean="0"/>
              <a:t>R = 1.24</a:t>
            </a:r>
            <a:r>
              <a:rPr lang="en-US" dirty="0" smtClean="0"/>
              <a:t> … </a:t>
            </a:r>
            <a:r>
              <a:rPr lang="en-US" i="1" dirty="0" smtClean="0"/>
              <a:t>1.32</a:t>
            </a:r>
            <a:r>
              <a:rPr lang="en-US" dirty="0" smtClean="0"/>
              <a:t> fm</a:t>
            </a:r>
          </a:p>
          <a:p>
            <a:pPr lvl="1"/>
            <a:r>
              <a:rPr lang="en-US" dirty="0" smtClean="0"/>
              <a:t>Energy stored in string at </a:t>
            </a:r>
          </a:p>
          <a:p>
            <a:pPr lvl="1">
              <a:buNone/>
            </a:pPr>
            <a:r>
              <a:rPr lang="en-US" dirty="0" smtClean="0"/>
              <a:t>	collapse  </a:t>
            </a:r>
            <a:r>
              <a:rPr lang="en-US" i="1" dirty="0" err="1" smtClean="0"/>
              <a:t>E</a:t>
            </a:r>
            <a:r>
              <a:rPr lang="en-US" i="1" baseline="-25000" dirty="0" err="1" smtClean="0"/>
              <a:t>c</a:t>
            </a:r>
            <a:r>
              <a:rPr lang="en-US" i="1" baseline="30000" dirty="0" err="1" smtClean="0"/>
              <a:t>sb</a:t>
            </a:r>
            <a:r>
              <a:rPr lang="en-US" dirty="0" smtClean="0"/>
              <a:t> = </a:t>
            </a:r>
            <a:r>
              <a:rPr lang="en-US" i="1" dirty="0" smtClean="0"/>
              <a:t>2 m</a:t>
            </a:r>
            <a:r>
              <a:rPr lang="en-US" i="1" baseline="-25000" dirty="0" smtClean="0"/>
              <a:t>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(</a:t>
            </a:r>
            <a:r>
              <a:rPr lang="en-US" i="1" dirty="0" smtClean="0"/>
              <a:t>mpg made via </a:t>
            </a:r>
          </a:p>
          <a:p>
            <a:pPr lvl="1">
              <a:buNone/>
            </a:pPr>
            <a:r>
              <a:rPr lang="en-US" i="1" dirty="0" smtClean="0"/>
              <a:t>	 linear interpolation</a:t>
            </a:r>
            <a:r>
              <a:rPr lang="en-US" dirty="0" smtClean="0"/>
              <a:t>)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No flux tube between </a:t>
            </a:r>
          </a:p>
          <a:p>
            <a:pPr>
              <a:buNone/>
            </a:pPr>
            <a:r>
              <a:rPr lang="en-US" i="1" dirty="0" smtClean="0">
                <a:solidFill>
                  <a:srgbClr val="FF0000"/>
                </a:solidFill>
              </a:rPr>
              <a:t>	light-quarks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Craig Roberts: Opportunities and Challenges of the N* Programme.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LAT2005_308_a1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022725" y="2331504"/>
            <a:ext cx="5121275" cy="38406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0"/>
            <a:ext cx="3667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G. Bali </a:t>
            </a:r>
            <a:r>
              <a:rPr lang="en-US" dirty="0" smtClean="0"/>
              <a:t>et al</a:t>
            </a:r>
            <a:r>
              <a:rPr lang="en-US" i="1" dirty="0" smtClean="0"/>
              <a:t>., </a:t>
            </a:r>
            <a:r>
              <a:rPr lang="en-US" i="1" dirty="0" err="1" smtClean="0">
                <a:hlinkClick r:id="rId4"/>
              </a:rPr>
              <a:t>PoS</a:t>
            </a:r>
            <a:r>
              <a:rPr lang="en-US" i="1" dirty="0" smtClean="0">
                <a:hlinkClick r:id="rId4"/>
              </a:rPr>
              <a:t> LAT2005 (2006) 308</a:t>
            </a:r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5355606" y="6182380"/>
            <a:ext cx="473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B</a:t>
            </a:r>
            <a:r>
              <a:rPr lang="en-US" sz="2800" baseline="-25000" dirty="0" smtClean="0">
                <a:solidFill>
                  <a:srgbClr val="FF0000"/>
                </a:solidFill>
              </a:rPr>
              <a:t>s</a:t>
            </a:r>
            <a:endParaRPr lang="en-US" sz="2800" baseline="-25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89581" y="6172200"/>
            <a:ext cx="1063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anti</a:t>
            </a:r>
            <a:r>
              <a:rPr lang="en-US" sz="2800" dirty="0" smtClean="0">
                <a:solidFill>
                  <a:srgbClr val="FF0000"/>
                </a:solidFill>
              </a:rPr>
              <a:t>-B</a:t>
            </a:r>
            <a:r>
              <a:rPr lang="en-US" sz="2800" baseline="-25000" dirty="0" smtClean="0">
                <a:solidFill>
                  <a:srgbClr val="FF0000"/>
                </a:solidFill>
              </a:rPr>
              <a:t>s</a:t>
            </a:r>
            <a:endParaRPr lang="en-US" sz="2800" baseline="-25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" y="381000"/>
            <a:ext cx="5867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i="1" dirty="0" smtClean="0">
                <a:solidFill>
                  <a:srgbClr val="0070C0"/>
                </a:solidFill>
              </a:rPr>
              <a:t>Note that the time is not a linear function of the distance but dilated within the string breaking region. On a linear time scale string breaking takes place rather rapidly. […] </a:t>
            </a:r>
            <a:r>
              <a:rPr lang="en-US" i="1" dirty="0" smtClean="0">
                <a:solidFill>
                  <a:srgbClr val="FF0000"/>
                </a:solidFill>
              </a:rPr>
              <a:t>light pair creation seems to occur non-localized and instantaneously</a:t>
            </a:r>
            <a:r>
              <a:rPr lang="en-US" i="1" dirty="0" smtClean="0"/>
              <a:t>.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NStar 2011, JLab 17-20 May - 42pgs</a:t>
            </a:r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99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3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3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3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3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4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ride-and-prejudi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1406809" cy="27569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600" dirty="0" smtClean="0"/>
              <a:t>Charting the interaction </a:t>
            </a:r>
            <a:br>
              <a:rPr lang="en-US" sz="3600" dirty="0" smtClean="0"/>
            </a:br>
            <a:r>
              <a:rPr lang="en-US" sz="3600" dirty="0" smtClean="0"/>
              <a:t>between light-quarks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/>
          <a:lstStyle/>
          <a:p>
            <a:endParaRPr lang="en-US" sz="2000" b="1" dirty="0" smtClean="0"/>
          </a:p>
          <a:p>
            <a:endParaRPr lang="en-US" sz="2000" b="1" dirty="0"/>
          </a:p>
          <a:p>
            <a:pPr>
              <a:spcBef>
                <a:spcPts val="0"/>
              </a:spcBef>
            </a:pPr>
            <a:r>
              <a:rPr lang="en-US" sz="2400" dirty="0" smtClean="0"/>
              <a:t>Confinement can be related to the analytic properties of QCD's Schwinger functions.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/>
              <a:t>Question of light-quark confinement can be translated into the challenge of charting the infrared behavior 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	</a:t>
            </a:r>
            <a:r>
              <a:rPr lang="en-US" sz="2400" dirty="0" smtClean="0"/>
              <a:t>of QCD's </a:t>
            </a:r>
            <a:r>
              <a:rPr lang="en-US" sz="2400" dirty="0" smtClean="0">
                <a:solidFill>
                  <a:srgbClr val="FF0000"/>
                </a:solidFill>
              </a:rPr>
              <a:t>universal</a:t>
            </a:r>
            <a:r>
              <a:rPr lang="en-US" sz="2400" dirty="0" smtClean="0"/>
              <a:t> </a:t>
            </a:r>
            <a:r>
              <a:rPr lang="el-GR" sz="2400" i="1" dirty="0" smtClean="0"/>
              <a:t>β</a:t>
            </a:r>
            <a:r>
              <a:rPr lang="en-US" sz="2400" dirty="0" smtClean="0"/>
              <a:t>-function</a:t>
            </a:r>
          </a:p>
          <a:p>
            <a:pPr lvl="1"/>
            <a:r>
              <a:rPr lang="en-US" sz="2200" dirty="0" smtClean="0"/>
              <a:t>This function may depend on the scheme chosen to </a:t>
            </a:r>
            <a:r>
              <a:rPr lang="en-US" sz="2200" dirty="0" err="1" smtClean="0"/>
              <a:t>renormalise</a:t>
            </a:r>
            <a:r>
              <a:rPr lang="en-US" sz="2200" dirty="0" smtClean="0"/>
              <a:t> the quantum field theory but it is unique within a given scheme.</a:t>
            </a:r>
          </a:p>
          <a:p>
            <a:pPr lvl="1"/>
            <a:r>
              <a:rPr lang="en-US" sz="2400" dirty="0" smtClean="0"/>
              <a:t>Of course, the </a:t>
            </a:r>
            <a:r>
              <a:rPr lang="en-US" sz="2400" dirty="0" err="1" smtClean="0"/>
              <a:t>behaviour</a:t>
            </a:r>
            <a:r>
              <a:rPr lang="en-US" sz="2400" dirty="0" smtClean="0"/>
              <a:t> of the </a:t>
            </a:r>
            <a:r>
              <a:rPr lang="el-GR" sz="2400" i="1" dirty="0" smtClean="0"/>
              <a:t>β</a:t>
            </a:r>
            <a:r>
              <a:rPr lang="en-US" sz="2400" dirty="0" smtClean="0"/>
              <a:t>-function on the </a:t>
            </a:r>
            <a:r>
              <a:rPr lang="en-US" sz="2400" dirty="0" err="1" smtClean="0"/>
              <a:t>perturbative</a:t>
            </a:r>
            <a:r>
              <a:rPr lang="en-US" sz="2400" dirty="0" smtClean="0"/>
              <a:t> domain is well known.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04040"/>
                </a:solidFill>
              </a:rPr>
              <a:t>Craig Roberts: Opportunities and Challenges of the N* Programme.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1C35-9060-4508-99D4-470906349AF2}" type="slidenum">
              <a:rPr lang="en-US" smtClean="0">
                <a:solidFill>
                  <a:srgbClr val="404040"/>
                </a:solidFill>
              </a:rPr>
              <a:pPr/>
              <a:t>9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4800" y="1600200"/>
            <a:ext cx="502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0070C0"/>
                </a:solidFill>
              </a:rPr>
              <a:t>This is a well-posed problem whose solution is an elemental goal of modern </a:t>
            </a:r>
            <a:r>
              <a:rPr lang="en-US" sz="2000" i="1" dirty="0" err="1" smtClean="0">
                <a:solidFill>
                  <a:srgbClr val="0070C0"/>
                </a:solidFill>
              </a:rPr>
              <a:t>hadron</a:t>
            </a:r>
            <a:r>
              <a:rPr lang="en-US" sz="2000" i="1" dirty="0" smtClean="0">
                <a:solidFill>
                  <a:srgbClr val="0070C0"/>
                </a:solidFill>
              </a:rPr>
              <a:t> physics.</a:t>
            </a:r>
          </a:p>
          <a:p>
            <a:r>
              <a:rPr lang="en-US" sz="2000" i="1" dirty="0" smtClean="0">
                <a:solidFill>
                  <a:srgbClr val="0070C0"/>
                </a:solidFill>
              </a:rPr>
              <a:t>The answer provides </a:t>
            </a:r>
            <a:r>
              <a:rPr lang="en-US" sz="2000" i="1" dirty="0" smtClean="0">
                <a:solidFill>
                  <a:srgbClr val="FF0000"/>
                </a:solidFill>
              </a:rPr>
              <a:t>Q</a:t>
            </a:r>
            <a:r>
              <a:rPr lang="en-US" sz="2000" i="1" dirty="0" smtClean="0">
                <a:solidFill>
                  <a:srgbClr val="0070C0"/>
                </a:solidFill>
              </a:rPr>
              <a:t>C</a:t>
            </a:r>
            <a:r>
              <a:rPr lang="en-US" sz="2000" i="1" dirty="0" smtClean="0">
                <a:solidFill>
                  <a:srgbClr val="009900"/>
                </a:solidFill>
              </a:rPr>
              <a:t>D</a:t>
            </a:r>
            <a:r>
              <a:rPr lang="en-US" sz="2000" i="1" dirty="0" smtClean="0">
                <a:solidFill>
                  <a:srgbClr val="0070C0"/>
                </a:solidFill>
              </a:rPr>
              <a:t>’s running coupling.</a:t>
            </a:r>
          </a:p>
        </p:txBody>
      </p:sp>
      <p:sp>
        <p:nvSpPr>
          <p:cNvPr id="9" name="Freeform 8"/>
          <p:cNvSpPr/>
          <p:nvPr/>
        </p:nvSpPr>
        <p:spPr bwMode="auto">
          <a:xfrm>
            <a:off x="4768770" y="2141316"/>
            <a:ext cx="4622157" cy="2245489"/>
          </a:xfrm>
          <a:custGeom>
            <a:avLst/>
            <a:gdLst>
              <a:gd name="connsiteX0" fmla="*/ 4051139 w 4622157"/>
              <a:gd name="connsiteY0" fmla="*/ 0 h 2245489"/>
              <a:gd name="connsiteX1" fmla="*/ 3946967 w 4622157"/>
              <a:gd name="connsiteY1" fmla="*/ 1689904 h 2245489"/>
              <a:gd name="connsiteX2" fmla="*/ 0 w 4622157"/>
              <a:gd name="connsiteY2" fmla="*/ 2245489 h 2245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22157" h="2245489">
                <a:moveTo>
                  <a:pt x="4051139" y="0"/>
                </a:moveTo>
                <a:cubicBezTo>
                  <a:pt x="4336648" y="657828"/>
                  <a:pt x="4622157" y="1315656"/>
                  <a:pt x="3946967" y="1689904"/>
                </a:cubicBezTo>
                <a:cubicBezTo>
                  <a:pt x="3271777" y="2064152"/>
                  <a:pt x="1635888" y="2154820"/>
                  <a:pt x="0" y="2245489"/>
                </a:cubicBezTo>
              </a:path>
            </a:pathLst>
          </a:custGeom>
          <a:noFill/>
          <a:ln w="28575" cap="flat" cmpd="sng" algn="ctr">
            <a:solidFill>
              <a:srgbClr val="0070C0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04040"/>
                </a:solidFill>
              </a:rPr>
              <a:t>NStar 2011, JLab 17-20 May - 42pgs</a:t>
            </a:r>
            <a:endParaRPr lang="en-US">
              <a:solidFill>
                <a:srgbClr val="40404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theme/theme1.xml><?xml version="1.0" encoding="utf-8"?>
<a:theme xmlns:a="http://schemas.openxmlformats.org/drawingml/2006/main" name="blue_2007">
  <a:themeElements>
    <a:clrScheme name="Custom 7">
      <a:dk1>
        <a:srgbClr val="616161"/>
      </a:dk1>
      <a:lt1>
        <a:srgbClr val="FFFFFF"/>
      </a:lt1>
      <a:dk2>
        <a:srgbClr val="1F497D"/>
      </a:dk2>
      <a:lt2>
        <a:srgbClr val="D2D2D2"/>
      </a:lt2>
      <a:accent1>
        <a:srgbClr val="A6C4DE"/>
      </a:accent1>
      <a:accent2>
        <a:srgbClr val="D8AC28"/>
      </a:accent2>
      <a:accent3>
        <a:srgbClr val="A22B38"/>
      </a:accent3>
      <a:accent4>
        <a:srgbClr val="7AB800"/>
      </a:accent4>
      <a:accent5>
        <a:srgbClr val="9D7D9E"/>
      </a:accent5>
      <a:accent6>
        <a:srgbClr val="BF5C28"/>
      </a:accent6>
      <a:hlink>
        <a:srgbClr val="4D8ABE"/>
      </a:hlink>
      <a:folHlink>
        <a:srgbClr val="4D8ABE"/>
      </a:folHlink>
    </a:clrScheme>
    <a:fontScheme name="Blue design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Blue design 1">
        <a:dk1>
          <a:srgbClr val="616161"/>
        </a:dk1>
        <a:lt1>
          <a:srgbClr val="FFFFFF"/>
        </a:lt1>
        <a:dk2>
          <a:srgbClr val="1F497D"/>
        </a:dk2>
        <a:lt2>
          <a:srgbClr val="D2D2D2"/>
        </a:lt2>
        <a:accent1>
          <a:srgbClr val="5C0426"/>
        </a:accent1>
        <a:accent2>
          <a:srgbClr val="9D7D9E"/>
        </a:accent2>
        <a:accent3>
          <a:srgbClr val="FFFFFF"/>
        </a:accent3>
        <a:accent4>
          <a:srgbClr val="525252"/>
        </a:accent4>
        <a:accent5>
          <a:srgbClr val="B5AAAC"/>
        </a:accent5>
        <a:accent6>
          <a:srgbClr val="8E718F"/>
        </a:accent6>
        <a:hlink>
          <a:srgbClr val="253D51"/>
        </a:hlink>
        <a:folHlink>
          <a:srgbClr val="0D20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Custom 11">
      <a:dk1>
        <a:srgbClr val="616161"/>
      </a:dk1>
      <a:lt1>
        <a:sysClr val="window" lastClr="FFFFFF"/>
      </a:lt1>
      <a:dk2>
        <a:srgbClr val="1F497D"/>
      </a:dk2>
      <a:lt2>
        <a:srgbClr val="D2D2D2"/>
      </a:lt2>
      <a:accent1>
        <a:srgbClr val="A6C4DE"/>
      </a:accent1>
      <a:accent2>
        <a:srgbClr val="D8AC28"/>
      </a:accent2>
      <a:accent3>
        <a:srgbClr val="A22B38"/>
      </a:accent3>
      <a:accent4>
        <a:srgbClr val="7AB800"/>
      </a:accent4>
      <a:accent5>
        <a:srgbClr val="4B7D9E"/>
      </a:accent5>
      <a:accent6>
        <a:srgbClr val="BF5C28"/>
      </a:accent6>
      <a:hlink>
        <a:srgbClr val="4D8ABE"/>
      </a:hlink>
      <a:folHlink>
        <a:srgbClr val="4D8AB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blue_2007</Template>
  <TotalTime>2439</TotalTime>
  <Words>3188</Words>
  <Application>Microsoft Office PowerPoint</Application>
  <PresentationFormat>On-screen Show (4:3)</PresentationFormat>
  <Paragraphs>696</Paragraphs>
  <Slides>42</Slides>
  <Notes>11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blue_2007</vt:lpstr>
      <vt:lpstr>Opportunities and Challenges  of the N* Programme</vt:lpstr>
      <vt:lpstr>Missing Resonances? Hybrids &amp; Exotics</vt:lpstr>
      <vt:lpstr>Theoretical Tools</vt:lpstr>
      <vt:lpstr>QCD’s Challenges </vt:lpstr>
      <vt:lpstr>Universal  Truths</vt:lpstr>
      <vt:lpstr>Strong-interaction: QCD </vt:lpstr>
      <vt:lpstr>Confinement</vt:lpstr>
      <vt:lpstr>Confinement</vt:lpstr>
      <vt:lpstr>Charting the interaction  between light-quarks</vt:lpstr>
      <vt:lpstr>Charting the interaction  between light-quarks</vt:lpstr>
      <vt:lpstr>Confinement</vt:lpstr>
      <vt:lpstr>Dressed-gluon propagator</vt:lpstr>
      <vt:lpstr>DSE Studies  – Phenomenology of gluon</vt:lpstr>
      <vt:lpstr>Dynamical Chiral Symmetry Breaking</vt:lpstr>
      <vt:lpstr>Frontiers of Nuclear Science: Theoretical Advances</vt:lpstr>
      <vt:lpstr>Frontiers of Nuclear Science: Theoretical Advances</vt:lpstr>
      <vt:lpstr>Frontiers of Nuclear Science: Theoretical Advances</vt:lpstr>
      <vt:lpstr>12GeV The Future of JLab</vt:lpstr>
      <vt:lpstr>Strong-interaction: QCD</vt:lpstr>
      <vt:lpstr>Dressed- quark-gluon vertex</vt:lpstr>
      <vt:lpstr>Gap Equation General Form</vt:lpstr>
      <vt:lpstr>Gap Equation General Form</vt:lpstr>
      <vt:lpstr>Bethe-Salpeter Equation Bound-State DSE</vt:lpstr>
      <vt:lpstr>Bethe-Salpeter Equation General Form</vt:lpstr>
      <vt:lpstr>Ward-Takahashi Identity Bethe-Salpeter Kernel</vt:lpstr>
      <vt:lpstr>Dressed-quark anomalous magnetic moments</vt:lpstr>
      <vt:lpstr>Dressed-quark anomalous magnetic moments</vt:lpstr>
      <vt:lpstr>Dressed-quark anomalous magnetic moments</vt:lpstr>
      <vt:lpstr>Dressed Vertex  &amp; Meson Spectrum</vt:lpstr>
      <vt:lpstr>Dressed Vertex  &amp; Meson Spectrum</vt:lpstr>
      <vt:lpstr>Unification of  Meson &amp; Baryon Spectra</vt:lpstr>
      <vt:lpstr>Baryons </vt:lpstr>
      <vt:lpstr>Faddeev Equation </vt:lpstr>
      <vt:lpstr>Diquarks in QCD</vt:lpstr>
      <vt:lpstr>Baryons &amp; diquarks </vt:lpstr>
      <vt:lpstr>Baryons &amp; diquarks </vt:lpstr>
      <vt:lpstr>Hadron Spectrum</vt:lpstr>
      <vt:lpstr>Baryon Spectrum</vt:lpstr>
      <vt:lpstr>EBAC  &amp; the Roper resonance</vt:lpstr>
      <vt:lpstr>Hadron Spectrum</vt:lpstr>
      <vt:lpstr>Performance Milestones</vt:lpstr>
      <vt:lpstr>Epilogue</vt:lpstr>
    </vt:vector>
  </TitlesOfParts>
  <Company>Argonne National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Craig Roberts</dc:creator>
  <cp:lastModifiedBy>Craig Roberts</cp:lastModifiedBy>
  <cp:revision>631</cp:revision>
  <dcterms:created xsi:type="dcterms:W3CDTF">2011-04-14T18:17:37Z</dcterms:created>
  <dcterms:modified xsi:type="dcterms:W3CDTF">2011-05-16T16:03:35Z</dcterms:modified>
</cp:coreProperties>
</file>